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4" r:id="rId2"/>
    <p:sldId id="566" r:id="rId3"/>
    <p:sldId id="951" r:id="rId4"/>
    <p:sldId id="952" r:id="rId5"/>
    <p:sldId id="313" r:id="rId6"/>
    <p:sldId id="567" r:id="rId7"/>
    <p:sldId id="264" r:id="rId8"/>
    <p:sldId id="286" r:id="rId9"/>
    <p:sldId id="491" r:id="rId10"/>
    <p:sldId id="916" r:id="rId11"/>
    <p:sldId id="274" r:id="rId12"/>
    <p:sldId id="915" r:id="rId13"/>
    <p:sldId id="953" r:id="rId14"/>
    <p:sldId id="917" r:id="rId15"/>
    <p:sldId id="948" r:id="rId16"/>
    <p:sldId id="493" r:id="rId17"/>
    <p:sldId id="949" r:id="rId18"/>
    <p:sldId id="950" r:id="rId19"/>
    <p:sldId id="9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57"/>
    <p:restoredTop sz="94690"/>
  </p:normalViewPr>
  <p:slideViewPr>
    <p:cSldViewPr snapToGrid="0" snapToObjects="1" showGuides="1">
      <p:cViewPr varScale="1">
        <p:scale>
          <a:sx n="61" d="100"/>
          <a:sy n="61" d="100"/>
        </p:scale>
        <p:origin x="224" y="105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2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1295 24575,'39'-30'0,"-8"4"0,26-21 0,-20 17 0,6-6 0,-2 5 0,-5 1 0,6-5 0,-14 12 0,4-5 0,5-3 0,-8 12 0,12-10 0,-20 17 0,11-4 0,-5 1 0,0 3 0,4-4 0,-4 6 0,6-1 0,0-1 0,0 1 0,0 0 0,-6 1 0,13-6 0,-16 5 0,17-5 0,-20 6 0,5 0 0,-1 4 0,3-4 0,-1 5 0,5-6 0,-5 0 0,0 1 0,5-2 0,-5 2 0,6 4 0,0-4 0,0 4 0,0-1 0,0-3 0,7 4 0,1-6 0,1 5 0,-3-3 0,16-2 0,-17 5 0,17-8 0,-28 9 0,5-5 0,-11 5 0,11-4 0,-11 4 0,5-4 0,0-1 0,-4 5 0,9-4 0,-3-1 0,5-1 0,0-4 0,6 4 0,-4 1 0,5-1 0,0 1 0,-6-1 0,28 0 0,-24 1 0,25-5 0,-27 9 0,9-12 0,-22 17 0,5-12 0,-13 13 0,0-7 0,4 2 0,-3-4 0,4 0 0,0-5 0,-5 5 0,4-9 0,-4 3 0,5 0 0,-4-3 0,3 8 0,-8-8 0,8 7 0,-3-7 0,4 8 0,-5-3 0,4 4 0,-9 0 0,8 1 0,-8 4 0,3-3 0,-8 7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4T18:06:36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24589 10707 24575,'43'0'0,"-6"0"0,-10 0 0,2 0 0,-3 0 0,-16 0 0,27 0 0,4 0 0,-15 0 0,2 0 0,3 0 0,12 0 0,-6 0 0,-9 0 0,3 0 0,-27 0 0,12 0 0,7 0 0,-17 0 0,17 0 0,-23 0 0,0 0 0,-23 0 0,17 0 0,-17 0 0,23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2:5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24575,'-5'4'0,"2"5"0,3 1 0,0 4 0,0-5 0,4 1 0,1-1 0,0 0 0,3 0 0,-3-4 0,0-5 0,-1-5 0,-4-3 0,0-1 0,0 4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2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24575,'9'0'0,"-1"0"0,-3-8 0,-1 2 0,-4-3 0,0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2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0 629 24575,'18'-14'0,"1"-1"0,1 0 0,-5 0 0,4 5 0,-4 1 0,5-1 0,0-1 0,6 1 0,22-6 0,-3 3 0,17-4 0,-14 0 0,0 3 0,0-3 0,-7 5 0,5 0 0,-11 6 0,4-4 0,1 9 0,-6-9 0,6 9 0,-1-4 0,-4 5 0,17 0 0,-9 0 0,19 0 0,-4 0 0,7 0 0,-1 0 0,0 0 0,0 0 0,1 0 0,0 0 0,-1 0 0,0 0 0,14 0 0,-10 0 0,-18 0 0,0 0 0,12 0 0,23 0 0,-36 0 0,14 0 0,-6 0 0,9 0 0,-1 0 0,-8 0 0,6 0 0,-5 0 0,-1 0 0,35 0 0,-27 0 0,29 0 0,-29 6 0,0-5 0,0 5 0,9-6 0,-7 0 0,6 0 0,-8 0 0,0 0 0,8 0 0,-5 0 0,5-6 0,-16-1 0,-1-5 0,-8 0 0,0-6 0,-7 5 0,-1-9 0,-7 10 0,-6-4 0,8-3 0,-13 6 0,7-10 0,-14 12 0,4-4 0,-8 6 0,3-6 0,-5 5 0,5-5 0,-3 6 0,3 0 0,0-6 0,-4 5 0,9-5 0,-4 1 0,0 3 0,-1-3 0,-5 5 0,0 4 0,0-3 0,0 7 0,0-7 0,-3 7 0,-2-4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4:1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71 24575,'-10'-3'0,"-1"-2"0,10-4 0,-2 8 0,3 6 0,3 0 0,2 3 0,4-8 0,-1 0 0,1 0 0,-1 0 0,-3-4 0,-1-1 0,-4-3 0,0 0 0,-4 3 0,-1 1 0,-4 4 0,4-4 0,-3 3 0,3-3 0,-4 4 0,0 0 0,1 0 0,-1 0 0,4 4 0,2 0 0,3 5 0,0-1 0,3-3 0,2 2 0,3-6 0,-3 7 0,3-7 0,-3 3 0,3-4 0,1 0 0,-1 0 0,1 0 0,-1-4 0,-3-1 0,2 0 0,-6-2 0,7 6 0,-7-7 0,7 7 0,-7-7 0,2 3 0,-3-4 0,0 1 0,0-1 0,-4 5 0,0 0 0,-5 4 0,0 0 0,0 0 0,0 0 0,1 0 0,-1 0 0,0 0 0,1 0 0,-1 0 0,0 0 0,1 0 0,-1 3 0,4 2 0,2 3 0,3 1 0,0-1 0,0 1 0,0-1 0,3-3 0,2-1 0,4-4 0,-1 0 0,1 0 0,-1 0 0,1 0 0,0 0 0,-1 0 0,-3 4 0,2-3 0,-2 3 0,4 0 0,0-3 0,-5 6 0,4-6 0,-3 4 0,4-5 0,0 0 0,-1 0 0,1 0 0,-4-4 0,-2-1 0,-3-4 0,0-1 0,0 1 0,0 0 0,0 0 0,0 0 0,-4 4 0,-1 2 0,-4 3 0,0-5 0,0 4 0,0-3 0,0 4 0,0 0 0,1 0 0,-1 0 0,0 0 0,0 0 0,1 0 0,3 4 0,-3 1 0,7 3 0,-3 1 0,4 0 0,0 0 0,-4-4 0,3 3 0,-3-3 0,4 4 0,0 0 0,0 0 0,0-1 0,0 1 0,0-1 0,0 1 0,4-5 0,1 0 0,3-4 0,1 0 0,-1 0 0,1 0 0,-1 0 0,1 0 0,-1 0 0,1 0 0,-1 0 0,1 0 0,-5-4 0,0-1 0,-4-3 0,0-1 0,0 1 0,0-1 0,0 0 0,0 1 0,-4 2 0,3-1 0,-7 6 0,3-3 0,-4 0 0,1 3 0,3-7 0,-3 7 0,4-3 0,-1 0 0,1 3 0,4-3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4:23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46 24575,'0'9'0,"0"-1"0,0 1 0,0-1 0,4-3 0,1-1 0,3-4 0,1 0 0,-1 0 0,1 0 0,-1 0 0,1 0 0,0 0 0,-4-4 0,-1-1 0,-1-4 0,-2 0 0,3 0 0,-4 0 0,0 0 0,0 0 0,0 1 0,-4 3 0,-1 1 0,-4 4 0,0 0 0,0 0 0,0 0 0,0-4 0,1 3 0,-1-3 0,0 4 0,1 0 0,-1 0 0,1 4 0,-1 1 0,4 4 0,-3-1 0,3 2 0,-4-1 0,-1 5 0,1 1 0,-1 5 0,-1 0 0,6-5 0,-4-1 0,8 0 0,-7-4 0,7 4 0,0-9 0,6-1 0,4-4 0,0 0 0,0 0 0,0 0 0,0 0 0,-1 0 0,1 0 0,-1-3 0,-3-3 0,3-2 0,-3-2 0,0 1 0,4-5 0,-4 3 0,0-3 0,3 5 0,-3 0 0,0 0 0,-1-1 0,-4 2 0,4 2 0,-3-1 0,-1 6 0,-5-3 0,-3 4 0,3-4 0,-4 3 0,5-3 0,-5 4 0,0-4 0,0 3 0,1-2 0,-1 3 0,1 0 0,-1 0 0,1 0 0,-1 0 0,1 0 0,3 3 0,5-2 0,1 7 0,7-3 0,-7 4 0,3 0 0,0 0 0,1 0 0,0 0 0,3-5 0,-7 4 0,2-3 0,1 0 0,1-1 0,3-4 0,0 0 0,0 0 0,1 0 0,-1 0 0,1 0 0,-1 0 0,0 0 0,-3-4 0,-1-1 0,-4-3 0,0 3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4:2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27 24575,'-9'0'0,"1"0"0,-1 0 0,4 4 0,1 1 0,4 3 0,0 1 0,0 0 0,0 0 0,0 0 0,4-4 0,0-1 0,5-4 0,-1 0 0,0 0 0,-3-4 0,3 3 0,-7-7 0,3 3 0,-4-4 0,0 0 0,0 0 0,0 0 0,0 0 0,0 0 0,0 1 0,-4 3 0,-1 1 0,-3 4 0,-1 0 0,0 0 0,0 0 0,0 0 0,0 0 0,0 0 0,1 0 0,-1 0 0,5 4 0,0 1 0,4 3 0,0 0 0,0 1 0,0-1 0,0 1 0,0 0 0,0-1 0,4 1 0,0-4 0,5 3 0,0-7 0,0 7 0,0-7 0,0 7 0,5-3 0,-3 4 0,7 1 0,-8-5 0,3-1 0,-4-4 0,0 0 0,0 0 0,0 0 0,-4-4 0,-2-1 0,-3-3 0,0-1 0,0 0 0,0 0 0,0 1 0,0-1 0,0 0 0,0 1 0,-3 3 0,2-3 0,-7 7 0,3-7 0,-4 7 0,0-3 0,1 4 0,-1 0 0,1 0 0,-1 0 0,1 0 0,3 4 0,1 1 0,4-1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6:44:30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80 24575,'-4'4'0,"0"0"0,4 5 0,0-1 0,0 0 0,4-3 0,0-1 0,5-4 0,-1 0 0,0 0 0,-3-4 0,3-1 0,-7-4 0,2 0 0,-3 0 0,0 0 0,0 0 0,0 0 0,0 0 0,0 0 0,-3 5 0,-2 0 0,-4 4 0,1 0 0,-1 0 0,1 0 0,-1 0 0,0 0 0,1 0 0,-1 0 0,4 3 0,2 2 0,3 4 0,0-1 0,0 0 0,0 1 0,0-1 0,3-3 0,2-2 0,3-3 0,1 0 0,-1 0 0,0 0 0,1 0 0,-1 0 0,1-4 0,-4-1 0,2-3 0,-2 2 0,0-2 0,-1 4 0,0-1 0,-3-3 0,3 3 0,-4-3 0,0-1 0,-4 5 0,0 0 0,-5 4 0,0 0 0,1 0 0,-1 0 0,0 0 0,0 0 0,0 0 0,0 0 0,1 0 0,-1 0 0,4 3 0,1 2 0,4 4 0,0-1 0,0 1 0,0 0 0,0 0 0,0 0 0,0 0 0,0 0 0,0-1 0,0 1 0,0-1 0,0 1 0,0-1 0,4-3 0,1-1 0,0 0 0,3-3 0,-3 7 0,4-7 0,-1 2 0,1-3 0,0 0 0,-5-4 0,4-1 0,-7-4 0,7 0 0,-7-1 0,8 1 0,-5 0 0,1 0 0,-1 0 0,0 4 0,-3-2 0,3 2 0,-4-4 0,0 1 0,0-1 0,0 0 0,0 0 0,0 1 0,-4 3 0,0 1 0,-5 4 0,0-4 0,0 3 0,0-3 0,0 4 0,1 0 0,-1 0 0,0 0 0,1 0 0,-1 0 0,1 4 0,3 1 0,1 3 0,4 1 0,0 0 0,0-1 0,0 1 0,0-1 0,0 1 0,0-1 0,4-3 0,1-2 0,4-3 0,-1 0 0,1 0 0,0 0 0,-1 0 0,1 0 0,-1 0 0,1 0 0,-1 0 0,-3-4 0,2 3 0,-6-3 0,3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4T17:57:45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26705 11042 24575,'0'-20'0,"-15"-11"0,11 27 0,-28-12 0,28 16 0,-35-23 0,33 17 0,-17-18 0,7 24 0,12 0 0,-11 0 0,-1 0 0,12 0 0,-35 0 0,33-15 0,-18 11 0,24-12 0,-15 16 0,11 0 0,-12 0 0,16 0 0,-23 0 0,17 0 0,-18-23 0,24 17 0,-16-18 0,13 24 0,-13 0 0,16 0 0,-16 0 0,12 24 0,-11-18 0,15 17 0,0-23 0,-24 16 0,18-12 0,-17 11 0,23-15 0,0 24 0,-16-18 0,12 17 0,-12-23 0,16 16 0,0-12 0,0 12 0,0-16 0,0 15 0,0-11 0,0 12 0,0-16 0,0 23 0,0-17 0,0 18 0,0-24 0,0 16 0,0-13 0,0 13 0,0-16 0,0 16 0,0-12 0,0 11 0,0-15 0,0 24 0,0-18 0,0 17 0,0-23 0,0 16 0,0-12 0,0 12 0,0-1 0,0-11 0,0 12 0,0-16 0,0 23 0,0-17 0,0 18 0,16-24 0,-12 0 0,12 15 0,7-11 0,-17 12 0,18-16 0,-9 0 0,-11 0 0,12 24 0,-16-19 0,16 19 0,-13-24 0,13 0 0,-16 0 0,24 0 0,-18 0 0,17 0 0,-7 0 0,-12 0 0,11 0 0,-15 0 0,24 0 0,-18 0 0,17 0 0,-23 0 0,16 0 0,-12 0 0,12 0 0,-16 0 0,15 0 0,-11 0 0,12 0 0,-16 0 0,23 0 0,-17-24 0,18 19 0,-24-19 0,0 24 0,15-16 0,-11 12 0,12-35 0,-16 33 0,16-17 0,-12 7 0,11 12 0,-15-11 0,0 15 0,0 0 0,0-16 0,0 12 0,24-12 0,-18 16 0,17 0 0,-23-23 0,0 17 0,0-18 0,0 9 0,0 11 0,0-12 0,0 0 0,0 13 0,0-13 0,0 16 0,0 0 0,-23 0 0,17-24 0,-18 18 0,24-17 0,0 23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A870F-C41B-9B4C-901B-7159AE079D0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FE49-7933-1B4D-81B7-A9163543A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1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a couple</a:t>
            </a:r>
            <a:r>
              <a:rPr lang="en-US" baseline="0" dirty="0"/>
              <a:t> of nice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1894-4E42-4C20-B559-1A0CBC527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Guard, Precondition</a:t>
            </a:r>
          </a:p>
          <a:p>
            <a:r>
              <a:rPr lang="en-US" dirty="0"/>
              <a:t>Effect, Reset map</a:t>
            </a:r>
          </a:p>
          <a:p>
            <a:r>
              <a:rPr lang="en-US" dirty="0"/>
              <a:t>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81894-4E42-4C20-B559-1A0CBC527A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8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0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300 years of mathematics developed for analyzing physics will not be enough for analyzing systems like self-driving cars where computers switch between different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B86-8394-CF4A-8879-985DED942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E8767-01DB-644B-8656-C6EFB5A41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0A7D0-C575-F24A-BB45-ACACEAC85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70689-5CA8-714A-9066-C1657D87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E8F8-BB2D-EB4B-A41E-26E92CB7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4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72AF-0390-1747-9F43-0886D610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F510A-BF30-ED4C-9055-5F26395E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0B714-F60D-1444-AF99-F361087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C39DE-D529-8947-B94B-7EC6DA90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377B-9055-4C46-8575-90576FAF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80C65D-041F-8541-B8F4-1FD71717D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D139C-CB53-A249-9422-F81FC7090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0235-E02C-894B-ACBA-07ADBB1C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B82DC-3033-1B4F-9246-B3C055A9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80D55-FFE4-B841-B7A5-90315C45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1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0C49-22EA-0349-883C-1151767C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B3E3-218C-3F4D-91D5-C2D0F9E6C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F8787-F933-7A4C-9DBC-876DBC26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1B10C-0667-2840-B949-F299D282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E409-847A-834A-A045-AD74C586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8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5699-8781-C741-9AEB-D20BDBDE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D410E-179E-4941-B697-062DB2B6E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9B6CF-7A24-6943-AD57-36F46FE5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94D23-2641-774F-9A73-CAC38CC7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4156-0D71-F44D-98B9-3533989A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39E-C9C6-E845-84B8-3396A9A0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0ED53-F7D8-9D4C-91C1-3B2C54895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25857-5DF5-2F42-8DD0-F54894745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D066-9882-A346-8370-579B2591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A40B7-5CC0-3840-83D9-FB52F605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0AAB1-862E-414B-A02E-9C68829D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7BC3-F4CA-2445-BE4A-F3331C88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95936-7721-BA40-8CC4-85C7DA621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73070-2956-1C45-9B17-FEAB41357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8567D-C1F3-CF46-AEC6-79837CB23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67E23-0020-9040-A4AA-9C88F765C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B1D9A-D762-A947-89EB-DC41499B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4AFD1F-012B-324E-B3A6-2A7CE3B3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E49C7-8745-9842-91FA-22C3C694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1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1385-4DB7-7545-A627-12C7FF0C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17AE-1B1A-6C44-9A88-FBC1369E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084A8-AF1E-704C-A9D9-54303698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C7B52-D078-EC44-83C8-AE32896D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7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A8E95-A1E0-614C-99F0-8FD407E9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01ACC-7B0F-8C4E-B570-27CABC7A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6F871-54E7-6E4F-A01B-951EE7BF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E1F0-C70B-0E4C-B5B5-7CE99600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6656-68B0-AA48-A979-ACBF123E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E1E83-C986-C644-865D-1A9B4EC15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F7BD4-1280-7D48-BEAB-7DADB9D4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C559A-F195-2E40-9FB1-DD44756B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61874-5FB0-6548-A898-DA548F4A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BC5E-5612-384A-AC0A-DC89CA81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7FEEE-9FE5-0348-A675-095DB2EF2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FF4EA-4E99-FD4D-AE6F-71A2F04BE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4C6C-4DFA-FD45-A040-7E5FD28A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4CAB3-E86A-6E4A-AFCC-2E376E20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9F31B-8428-3446-84BD-534CE739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09A39-6773-3641-86A3-424C5981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6471-7EC3-0D49-9300-A63F047BC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29416-6A45-1649-AE56-DB76C248E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5D9E1-BA57-E444-8F13-844B2ED4FDA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3410C-627E-D645-814F-14E2B72E4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04EF-9CE7-794F-B579-07C21F427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4DD1-184D-9F47-8F33-DB714690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8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5.tif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customXml" Target="../ink/ink6.xml"/><Relationship Id="rId26" Type="http://schemas.openxmlformats.org/officeDocument/2006/relationships/customXml" Target="../ink/ink9.xml"/><Relationship Id="rId3" Type="http://schemas.openxmlformats.org/officeDocument/2006/relationships/customXml" Target="../ink/ink1.xml"/><Relationship Id="rId21" Type="http://schemas.openxmlformats.org/officeDocument/2006/relationships/image" Target="../media/image31.png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5" Type="http://schemas.openxmlformats.org/officeDocument/2006/relationships/image" Target="../media/image34.png"/><Relationship Id="rId2" Type="http://schemas.openxmlformats.org/officeDocument/2006/relationships/image" Target="../media/image13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24" Type="http://schemas.openxmlformats.org/officeDocument/2006/relationships/image" Target="../media/image33.png"/><Relationship Id="rId5" Type="http://schemas.openxmlformats.org/officeDocument/2006/relationships/customXml" Target="../ink/ink2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7.png"/><Relationship Id="rId22" Type="http://schemas.openxmlformats.org/officeDocument/2006/relationships/customXml" Target="../ink/ink8.xml"/><Relationship Id="rId27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0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4304"/>
          </a:xfrm>
        </p:spPr>
        <p:txBody>
          <a:bodyPr>
            <a:normAutofit/>
          </a:bodyPr>
          <a:lstStyle/>
          <a:p>
            <a:r>
              <a:rPr lang="en-US" sz="3600" dirty="0"/>
              <a:t>Modeling Cyberphysical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/>
              <a:t>Verifying </a:t>
            </a:r>
            <a:r>
              <a:rPr lang="en-US"/>
              <a:t>cyberphysical</a:t>
            </a:r>
            <a:r>
              <a:rPr lang="en-US" dirty="0"/>
              <a:t> systems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80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8960-AB09-BE42-9E8A-A6C12B9D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319995"/>
            <a:ext cx="10515600" cy="1325563"/>
          </a:xfrm>
        </p:spPr>
        <p:txBody>
          <a:bodyPr/>
          <a:lstStyle/>
          <a:p>
            <a:r>
              <a:rPr lang="en-US" dirty="0"/>
              <a:t>Urgency: Must transitions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6046-AC4B-ED49-9AE3-4BB081C8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645558"/>
            <a:ext cx="4839607" cy="136582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5A7AC65-9D5F-4744-8882-C507A419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198803"/>
            <a:ext cx="4246880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automaton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Thermostat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,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h,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NimbusRomNo9L"/>
              </a:rPr>
              <a:t>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NimbusRomNo9L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NimbusMonL"/>
              </a:rPr>
              <a:t>Real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 where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&gt;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Status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MonL"/>
              </a:rPr>
              <a:t>enumeration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[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;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imbusRomNo9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variables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MonL"/>
              </a:rPr>
              <a:t>Real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 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Status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transitions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pre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≤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imbusRomNo9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trajectories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modeOn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NimbusSan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evolve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invariant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≤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NimbusRomNo9L"/>
              </a:rPr>
              <a:t>+ d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1028" name="Picture 4" descr="page75image7967904">
            <a:extLst>
              <a:ext uri="{FF2B5EF4-FFF2-40B4-BE49-F238E27FC236}">
                <a16:creationId xmlns:a16="http://schemas.microsoft.com/office/drawing/2014/main" id="{387B2CD3-C3A0-6049-BEE7-BAA0CA40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754063"/>
            <a:ext cx="45593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2A16590-659E-F647-9F4C-830CCB4ED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687" y="2107016"/>
            <a:ext cx="3538613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pre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≥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modeOff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evolve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−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Kx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invariant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≥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NimbusRomNo9L"/>
              </a:rPr>
              <a:t>- 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6E1C810-BD4E-804B-9EE1-2795D9377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78" y="3784397"/>
            <a:ext cx="559412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urgent </a:t>
            </a:r>
            <a:r>
              <a:rPr kumimoji="0" lang="en-US" alt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transition (or action) is an action that has to occur as soon as it is enabled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0" i="0" baseline="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 i="0" baseline="0" dirty="0"/>
              <a:t>Our language does have special syntax for creating urgent transitions, but we can use mode invariants to accomplish this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681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>
            <a:normAutofit/>
          </a:bodyPr>
          <a:lstStyle/>
          <a:p>
            <a:r>
              <a:rPr lang="en-US" dirty="0"/>
              <a:t>Another Example: Periodically Sending Process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0" y="1690688"/>
            <a:ext cx="54864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Automaton </a:t>
            </a:r>
            <a:r>
              <a:rPr lang="en-US" sz="1800" dirty="0" err="1"/>
              <a:t>PeriodicSend</a:t>
            </a:r>
            <a:r>
              <a:rPr lang="en-US" sz="1800" dirty="0"/>
              <a:t>(u)</a:t>
            </a:r>
          </a:p>
          <a:p>
            <a:pPr marL="0" indent="0">
              <a:buNone/>
            </a:pPr>
            <a:r>
              <a:rPr lang="en-US" sz="1800" b="1" dirty="0"/>
              <a:t>    variables: analog </a:t>
            </a:r>
          </a:p>
          <a:p>
            <a:pPr marL="0" indent="0">
              <a:buNone/>
            </a:pPr>
            <a:r>
              <a:rPr lang="en-US" sz="1800" b="1" dirty="0"/>
              <a:t>        </a:t>
            </a:r>
            <a:r>
              <a:rPr lang="en-US" sz="1800" dirty="0"/>
              <a:t>clock: Reals := 0, z:Reals, </a:t>
            </a:r>
            <a:r>
              <a:rPr lang="en-US" sz="1800" dirty="0" err="1"/>
              <a:t>failed:Boolean</a:t>
            </a:r>
            <a:r>
              <a:rPr lang="en-US" sz="1800" dirty="0"/>
              <a:t> := F </a:t>
            </a:r>
          </a:p>
          <a:p>
            <a:pPr marL="0" indent="0">
              <a:buNone/>
            </a:pPr>
            <a:r>
              <a:rPr lang="en-US" sz="1800" b="1" dirty="0"/>
              <a:t>    actions: </a:t>
            </a:r>
            <a:r>
              <a:rPr lang="en-US" sz="1800" dirty="0"/>
              <a:t>send(</a:t>
            </a:r>
            <a:r>
              <a:rPr lang="en-US" sz="1800" dirty="0" err="1"/>
              <a:t>m:Reals</a:t>
            </a:r>
            <a:r>
              <a:rPr lang="en-US" sz="1800" dirty="0"/>
              <a:t>), fail</a:t>
            </a:r>
          </a:p>
          <a:p>
            <a:pPr marL="0" indent="0">
              <a:buNone/>
            </a:pPr>
            <a:r>
              <a:rPr lang="en-US" sz="1800" b="1" dirty="0"/>
              <a:t>    transitions:</a:t>
            </a:r>
          </a:p>
          <a:p>
            <a:pPr marL="0" indent="0">
              <a:buNone/>
            </a:pPr>
            <a:r>
              <a:rPr lang="en-US" sz="1800" b="1" dirty="0"/>
              <a:t>        </a:t>
            </a:r>
            <a:r>
              <a:rPr lang="en-US" sz="1800" dirty="0"/>
              <a:t>send(m)</a:t>
            </a:r>
          </a:p>
          <a:p>
            <a:pPr marL="0" indent="0">
              <a:buNone/>
            </a:pPr>
            <a:r>
              <a:rPr lang="en-US" sz="1800" b="1" dirty="0"/>
              <a:t>            pre </a:t>
            </a:r>
            <a:r>
              <a:rPr lang="en-US" sz="1800" dirty="0"/>
              <a:t>clock = u /\ m = z /\ ~failed</a:t>
            </a:r>
          </a:p>
          <a:p>
            <a:pPr marL="0" indent="0">
              <a:buNone/>
            </a:pPr>
            <a:r>
              <a:rPr lang="en-US" sz="1800" b="1" dirty="0"/>
              <a:t>            eff </a:t>
            </a:r>
            <a:r>
              <a:rPr lang="en-US" sz="1800" dirty="0"/>
              <a:t>clock := 0</a:t>
            </a:r>
          </a:p>
          <a:p>
            <a:pPr marL="0" indent="0">
              <a:buNone/>
            </a:pPr>
            <a:r>
              <a:rPr lang="en-US" sz="1800" dirty="0"/>
              <a:t>        fail</a:t>
            </a:r>
          </a:p>
          <a:p>
            <a:pPr marL="0" indent="0">
              <a:buNone/>
            </a:pPr>
            <a:r>
              <a:rPr lang="en-US" sz="1800" b="1" dirty="0"/>
              <a:t>            pre </a:t>
            </a:r>
            <a:r>
              <a:rPr lang="en-US" sz="1800" dirty="0"/>
              <a:t>true</a:t>
            </a:r>
          </a:p>
          <a:p>
            <a:pPr marL="0" indent="0">
              <a:buNone/>
            </a:pPr>
            <a:r>
              <a:rPr lang="en-US" sz="1800" b="1" dirty="0"/>
              <a:t>            eff </a:t>
            </a:r>
            <a:r>
              <a:rPr lang="en-US" sz="1800" dirty="0"/>
              <a:t>failed := T</a:t>
            </a:r>
          </a:p>
          <a:p>
            <a:pPr marL="0" indent="0">
              <a:buNone/>
            </a:pPr>
            <a:r>
              <a:rPr lang="en-US" sz="1800" b="1" dirty="0"/>
              <a:t>    trajectories:</a:t>
            </a:r>
          </a:p>
          <a:p>
            <a:pPr marL="0" indent="0">
              <a:buNone/>
            </a:pPr>
            <a:r>
              <a:rPr lang="en-US" sz="1800" b="1" dirty="0"/>
              <a:t>        evolve </a:t>
            </a:r>
            <a:r>
              <a:rPr lang="en-US" sz="1800" dirty="0"/>
              <a:t>d(clock) = 1, d(z) = f(z)</a:t>
            </a:r>
          </a:p>
          <a:p>
            <a:pPr marL="0" indent="0">
              <a:buNone/>
            </a:pPr>
            <a:r>
              <a:rPr lang="en-US" sz="1800" b="1" dirty="0"/>
              <a:t>        invariant </a:t>
            </a:r>
            <a:r>
              <a:rPr lang="en-US" sz="1800" dirty="0"/>
              <a:t>failed \/ clock&lt;=u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523999" y="3330928"/>
                <a:ext cx="1600200" cy="142964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Loc</a:t>
                </a:r>
                <a:r>
                  <a:rPr lang="en-US" dirty="0">
                    <a:solidFill>
                      <a:schemeClr val="tx1"/>
                    </a:solidFill>
                  </a:rPr>
                  <a:t>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𝑐𝑙𝑜𝑐𝑘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=1 </m:t>
                      </m:r>
                    </m:oMath>
                  </m:oMathPara>
                </a14:m>
                <a:endParaRPr lang="en-US" sz="14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~failed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/>
                      </a:rPr>
                      <m:t>𝒄𝒍𝒐𝒄𝒌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𝒖</m:t>
                    </m:r>
                  </m:oMath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3330928"/>
                <a:ext cx="1600200" cy="142964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/>
          <p:cNvCxnSpPr>
            <a:stCxn id="6" idx="1"/>
            <a:endCxn id="6" idx="7"/>
          </p:cNvCxnSpPr>
          <p:nvPr/>
        </p:nvCxnSpPr>
        <p:spPr>
          <a:xfrm rot="5400000" flipH="1" flipV="1">
            <a:off x="2324099" y="2974538"/>
            <a:ext cx="12700" cy="1131512"/>
          </a:xfrm>
          <a:prstGeom prst="curvedConnector3">
            <a:avLst>
              <a:gd name="adj1" fmla="val 587163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34454" y="1862172"/>
            <a:ext cx="27049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send(m)</a:t>
            </a:r>
          </a:p>
          <a:p>
            <a:pPr algn="ctr"/>
            <a:r>
              <a:rPr lang="en-US" dirty="0"/>
              <a:t>clock = u /\ m = z /\ ~failed</a:t>
            </a:r>
          </a:p>
          <a:p>
            <a:pPr algn="ctr"/>
            <a:r>
              <a:rPr lang="en-US" dirty="0"/>
              <a:t>clock := 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990599" y="4045749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16993" y="415097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clock:= 0</a:t>
            </a:r>
          </a:p>
        </p:txBody>
      </p:sp>
      <p:cxnSp>
        <p:nvCxnSpPr>
          <p:cNvPr id="18" name="Curved Connector 17"/>
          <p:cNvCxnSpPr>
            <a:stCxn id="6" idx="3"/>
            <a:endCxn id="6" idx="5"/>
          </p:cNvCxnSpPr>
          <p:nvPr/>
        </p:nvCxnSpPr>
        <p:spPr>
          <a:xfrm rot="16200000" flipH="1">
            <a:off x="2324099" y="3985448"/>
            <a:ext cx="12700" cy="1131512"/>
          </a:xfrm>
          <a:prstGeom prst="curvedConnector3">
            <a:avLst>
              <a:gd name="adj1" fmla="val 64947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803575" y="5015547"/>
            <a:ext cx="11003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fail</a:t>
            </a:r>
          </a:p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failed := 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3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D8CAAD5-FB22-BF43-A462-66B0D482F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7" t="4153" r="6419" b="60587"/>
          <a:stretch/>
        </p:blipFill>
        <p:spPr>
          <a:xfrm>
            <a:off x="6096000" y="634717"/>
            <a:ext cx="2218016" cy="1189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9C787-532B-0A4B-B97E-4B8F61C7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Zeno’s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E937-AC0E-9F4C-8C90-A6C134DE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8671"/>
            <a:ext cx="10515600" cy="494933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i="1" dirty="0">
                <a:latin typeface="+mj-lt"/>
              </a:rPr>
              <a:t>Achilles runs 10 times faster than than the tortoise, but the turtle gets to start 1 second earlier. Can Achilles ever catch Turtle?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i="1" dirty="0"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i="1" dirty="0">
                <a:latin typeface="+mj-lt"/>
              </a:rPr>
              <a:t>Lesson: Mixing discrete transitions with continuous motion can be tricky!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ACD5C9-8453-FA48-9C03-9103CE217EEC}"/>
              </a:ext>
            </a:extLst>
          </p:cNvPr>
          <p:cNvSpPr/>
          <p:nvPr/>
        </p:nvSpPr>
        <p:spPr>
          <a:xfrm>
            <a:off x="838200" y="4967817"/>
            <a:ext cx="211667" cy="2116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AF79A4-DD6A-2948-A855-0A5E9DA63F1B}"/>
              </a:ext>
            </a:extLst>
          </p:cNvPr>
          <p:cNvSpPr/>
          <p:nvPr/>
        </p:nvSpPr>
        <p:spPr>
          <a:xfrm>
            <a:off x="6667499" y="7411"/>
            <a:ext cx="2723133" cy="583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902030302020204" pitchFamily="66" charset="0"/>
              </a:rPr>
              <a:t>Achilles, the fastest athlete,  greatest warrior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C36BF9-E158-7F4F-83C4-E5D44909F608}"/>
              </a:ext>
            </a:extLst>
          </p:cNvPr>
          <p:cNvSpPr/>
          <p:nvPr/>
        </p:nvSpPr>
        <p:spPr>
          <a:xfrm>
            <a:off x="10343676" y="7412"/>
            <a:ext cx="1829274" cy="583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Zeno, Greek philosopher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77DE7C9-15C9-7847-B7FA-D975C235AD40}"/>
              </a:ext>
            </a:extLst>
          </p:cNvPr>
          <p:cNvSpPr/>
          <p:nvPr/>
        </p:nvSpPr>
        <p:spPr>
          <a:xfrm>
            <a:off x="8915400" y="914400"/>
            <a:ext cx="1428276" cy="776288"/>
          </a:xfrm>
          <a:prstGeom prst="wedgeRoundRectCallout">
            <a:avLst>
              <a:gd name="adj1" fmla="val 72497"/>
              <a:gd name="adj2" fmla="val -3295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902030302020204" pitchFamily="66" charset="0"/>
              </a:rPr>
              <a:t>You couldn’t even beat a turtle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DE728-459B-1C46-98C0-4B7A3B43429E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049867" y="5073651"/>
            <a:ext cx="6855409" cy="2240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910CB477-C5FE-3643-B7BD-46888D6C83D7}"/>
              </a:ext>
            </a:extLst>
          </p:cNvPr>
          <p:cNvSpPr/>
          <p:nvPr/>
        </p:nvSpPr>
        <p:spPr>
          <a:xfrm rot="10800000" flipV="1">
            <a:off x="944032" y="3660552"/>
            <a:ext cx="2645329" cy="2614530"/>
          </a:xfrm>
          <a:prstGeom prst="arc">
            <a:avLst>
              <a:gd name="adj1" fmla="val 10759906"/>
              <a:gd name="adj2" fmla="val 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63F4360-FEB7-F745-BBB7-8A4C70F74E09}"/>
              </a:ext>
            </a:extLst>
          </p:cNvPr>
          <p:cNvSpPr/>
          <p:nvPr/>
        </p:nvSpPr>
        <p:spPr>
          <a:xfrm flipV="1">
            <a:off x="3589361" y="4547418"/>
            <a:ext cx="1279023" cy="1264132"/>
          </a:xfrm>
          <a:prstGeom prst="arc">
            <a:avLst>
              <a:gd name="adj1" fmla="val 10759906"/>
              <a:gd name="adj2" fmla="val 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D5A4D8-F25A-5C43-8DC0-1F9A5ADAFECF}"/>
              </a:ext>
            </a:extLst>
          </p:cNvPr>
          <p:cNvSpPr/>
          <p:nvPr/>
        </p:nvSpPr>
        <p:spPr>
          <a:xfrm>
            <a:off x="3485294" y="4967817"/>
            <a:ext cx="211667" cy="2116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56DE3C-97E2-7A48-9107-20BB815DAC00}"/>
              </a:ext>
            </a:extLst>
          </p:cNvPr>
          <p:cNvSpPr/>
          <p:nvPr/>
        </p:nvSpPr>
        <p:spPr>
          <a:xfrm>
            <a:off x="4762550" y="5006182"/>
            <a:ext cx="211667" cy="2116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6D5CC0-A747-9145-BE8C-E1CD57F774E5}"/>
              </a:ext>
            </a:extLst>
          </p:cNvPr>
          <p:cNvSpPr/>
          <p:nvPr/>
        </p:nvSpPr>
        <p:spPr>
          <a:xfrm rot="10800000" flipV="1">
            <a:off x="3576621" y="4344241"/>
            <a:ext cx="1285815" cy="1270844"/>
          </a:xfrm>
          <a:prstGeom prst="arc">
            <a:avLst>
              <a:gd name="adj1" fmla="val 10759906"/>
              <a:gd name="adj2" fmla="val 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453BC72-90A4-5C4D-B174-547C93C56BB0}"/>
              </a:ext>
            </a:extLst>
          </p:cNvPr>
          <p:cNvSpPr/>
          <p:nvPr/>
        </p:nvSpPr>
        <p:spPr>
          <a:xfrm flipV="1">
            <a:off x="4889732" y="4898152"/>
            <a:ext cx="621695" cy="614456"/>
          </a:xfrm>
          <a:prstGeom prst="arc">
            <a:avLst>
              <a:gd name="adj1" fmla="val 10759906"/>
              <a:gd name="adj2" fmla="val 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F48F78-FC83-DB41-9E68-FD66D7436B55}"/>
              </a:ext>
            </a:extLst>
          </p:cNvPr>
          <p:cNvGrpSpPr/>
          <p:nvPr/>
        </p:nvGrpSpPr>
        <p:grpSpPr>
          <a:xfrm>
            <a:off x="4862163" y="4698601"/>
            <a:ext cx="967364" cy="653582"/>
            <a:chOff x="4879696" y="3698917"/>
            <a:chExt cx="3869756" cy="2614530"/>
          </a:xfrm>
        </p:grpSpPr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0FF734B2-C609-C948-A00D-B16101E0F227}"/>
                </a:ext>
              </a:extLst>
            </p:cNvPr>
            <p:cNvSpPr/>
            <p:nvPr/>
          </p:nvSpPr>
          <p:spPr>
            <a:xfrm rot="10800000" flipV="1">
              <a:off x="4879696" y="3698917"/>
              <a:ext cx="2645329" cy="2614530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A379434-ABB9-9A49-89B9-EF7891ACB776}"/>
                </a:ext>
              </a:extLst>
            </p:cNvPr>
            <p:cNvSpPr/>
            <p:nvPr/>
          </p:nvSpPr>
          <p:spPr>
            <a:xfrm flipV="1">
              <a:off x="7470429" y="5022551"/>
              <a:ext cx="1279023" cy="1264134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2324F20-1A49-8A48-B92F-FD828D28FCFF}"/>
              </a:ext>
            </a:extLst>
          </p:cNvPr>
          <p:cNvSpPr/>
          <p:nvPr/>
        </p:nvSpPr>
        <p:spPr>
          <a:xfrm>
            <a:off x="5405596" y="4979663"/>
            <a:ext cx="211667" cy="2116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188FA-983C-9C4F-936B-FD0EF45D8538}"/>
              </a:ext>
            </a:extLst>
          </p:cNvPr>
          <p:cNvGrpSpPr/>
          <p:nvPr/>
        </p:nvGrpSpPr>
        <p:grpSpPr>
          <a:xfrm>
            <a:off x="5506617" y="4830390"/>
            <a:ext cx="496447" cy="453633"/>
            <a:chOff x="4879696" y="3698917"/>
            <a:chExt cx="3707519" cy="3387777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BF2E86F-E623-D64A-B365-CF970211C924}"/>
                </a:ext>
              </a:extLst>
            </p:cNvPr>
            <p:cNvSpPr/>
            <p:nvPr/>
          </p:nvSpPr>
          <p:spPr>
            <a:xfrm rot="10800000" flipV="1">
              <a:off x="4879696" y="3698917"/>
              <a:ext cx="2645329" cy="2614530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2370A31-1530-7A4E-BD06-B56C93059F2C}"/>
                </a:ext>
              </a:extLst>
            </p:cNvPr>
            <p:cNvSpPr/>
            <p:nvPr/>
          </p:nvSpPr>
          <p:spPr>
            <a:xfrm flipV="1">
              <a:off x="7308190" y="5822561"/>
              <a:ext cx="1279025" cy="1264133"/>
            </a:xfrm>
            <a:prstGeom prst="arc">
              <a:avLst>
                <a:gd name="adj1" fmla="val 10759906"/>
                <a:gd name="adj2" fmla="val 0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D97085B7-C476-AB4F-9802-F23C64F3E102}"/>
              </a:ext>
            </a:extLst>
          </p:cNvPr>
          <p:cNvSpPr/>
          <p:nvPr/>
        </p:nvSpPr>
        <p:spPr>
          <a:xfrm>
            <a:off x="5736539" y="4982018"/>
            <a:ext cx="211667" cy="2116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6CE58F-94DE-8F4E-906E-656869F39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400" l="5042" r="94958">
                        <a14:foregroundMark x1="39076" y1="52400" x2="39076" y2="52400"/>
                        <a14:foregroundMark x1="42437" y1="45200" x2="42437" y2="45200"/>
                        <a14:foregroundMark x1="52521" y1="40400" x2="52521" y2="40400"/>
                        <a14:foregroundMark x1="68908" y1="51600" x2="68908" y2="51600"/>
                        <a14:foregroundMark x1="57563" y1="56800" x2="57563" y2="56800"/>
                        <a14:foregroundMark x1="45798" y1="65200" x2="45798" y2="65200"/>
                        <a14:foregroundMark x1="34874" y1="67200" x2="34874" y2="67200"/>
                        <a14:foregroundMark x1="65126" y1="66400" x2="65126" y2="66400"/>
                        <a14:foregroundMark x1="75210" y1="63200" x2="75210" y2="63200"/>
                        <a14:foregroundMark x1="80672" y1="54400" x2="80672" y2="5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28896" y="5123762"/>
            <a:ext cx="633943" cy="66590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8341B4-63A6-9840-89BD-60535076D876}"/>
              </a:ext>
            </a:extLst>
          </p:cNvPr>
          <p:cNvSpPr/>
          <p:nvPr/>
        </p:nvSpPr>
        <p:spPr>
          <a:xfrm>
            <a:off x="7531741" y="2949228"/>
            <a:ext cx="4169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j-lt"/>
              </a:rPr>
              <a:t>After 1/10</a:t>
            </a:r>
            <a:r>
              <a:rPr lang="en-US" sz="2000" i="1" baseline="30000" dirty="0">
                <a:latin typeface="+mj-lt"/>
              </a:rPr>
              <a:t>th</a:t>
            </a:r>
            <a:r>
              <a:rPr lang="en-US" sz="2000" i="1" dirty="0">
                <a:latin typeface="+mj-lt"/>
              </a:rPr>
              <a:t> of a second, Achilles reaches where the Turtle (T) started, and T has a head start of 1/10</a:t>
            </a:r>
            <a:r>
              <a:rPr lang="en-US" sz="2000" i="1" baseline="30000" dirty="0">
                <a:latin typeface="+mj-lt"/>
              </a:rPr>
              <a:t>th</a:t>
            </a:r>
            <a:r>
              <a:rPr lang="en-US" sz="2000" i="1" dirty="0">
                <a:latin typeface="+mj-lt"/>
              </a:rPr>
              <a:t> second.</a:t>
            </a:r>
          </a:p>
          <a:p>
            <a:r>
              <a:rPr lang="en-US" sz="2000" i="1" dirty="0">
                <a:latin typeface="+mj-lt"/>
              </a:rPr>
              <a:t>After another 1/100</a:t>
            </a:r>
            <a:r>
              <a:rPr lang="en-US" sz="2000" i="1" baseline="30000" dirty="0">
                <a:latin typeface="+mj-lt"/>
              </a:rPr>
              <a:t>th</a:t>
            </a:r>
            <a:r>
              <a:rPr lang="en-US" sz="2000" i="1" dirty="0">
                <a:latin typeface="+mj-lt"/>
              </a:rPr>
              <a:t> of a second, A catches up to where T was at t=1/10 sec, but T has a head start of 1/100</a:t>
            </a:r>
            <a:r>
              <a:rPr lang="en-US" sz="2000" i="1" baseline="30000" dirty="0">
                <a:latin typeface="+mj-lt"/>
              </a:rPr>
              <a:t>th</a:t>
            </a:r>
            <a:r>
              <a:rPr lang="en-US" sz="2000" i="1" dirty="0">
                <a:latin typeface="+mj-lt"/>
              </a:rPr>
              <a:t> </a:t>
            </a:r>
          </a:p>
          <a:p>
            <a:r>
              <a:rPr lang="en-US" sz="2000" i="1" dirty="0">
                <a:latin typeface="+mj-lt"/>
              </a:rPr>
              <a:t>… </a:t>
            </a:r>
          </a:p>
          <a:p>
            <a:r>
              <a:rPr lang="en-US" sz="2000" i="1" dirty="0">
                <a:latin typeface="+mj-lt"/>
              </a:rPr>
              <a:t>T is always ahead 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4C06E-AF08-F24D-94D0-973D7575EE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0" b="95506" l="5385" r="95769"/>
                    </a14:imgEffect>
                  </a14:imgLayer>
                </a14:imgProps>
              </a:ext>
            </a:extLst>
          </a:blip>
          <a:srcRect l="8183" t="4153" r="6791" b="5003"/>
          <a:stretch/>
        </p:blipFill>
        <p:spPr>
          <a:xfrm>
            <a:off x="305799" y="3820977"/>
            <a:ext cx="1018308" cy="1113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D097E-A5F7-B647-A140-63639C637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6092" y="590550"/>
            <a:ext cx="1132770" cy="154056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D1C9467-C6A7-E84D-8DE7-2A366768C0C8}"/>
              </a:ext>
            </a:extLst>
          </p:cNvPr>
          <p:cNvSpPr/>
          <p:nvPr/>
        </p:nvSpPr>
        <p:spPr>
          <a:xfrm>
            <a:off x="7717450" y="659653"/>
            <a:ext cx="1110461" cy="480172"/>
          </a:xfrm>
          <a:prstGeom prst="wedgeRoundRectCallout">
            <a:avLst>
              <a:gd name="adj1" fmla="val -91761"/>
              <a:gd name="adj2" fmla="val 6377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  <a:latin typeface="Comic Sans MS" panose="030F0902030302020204" pitchFamily="66" charset="0"/>
              </a:rPr>
              <a:t>whatever!</a:t>
            </a:r>
          </a:p>
        </p:txBody>
      </p:sp>
    </p:spTree>
    <p:extLst>
      <p:ext uri="{BB962C8B-B14F-4D97-AF65-F5344CB8AC3E}">
        <p14:creationId xmlns:p14="http://schemas.microsoft.com/office/powerpoint/2010/main" val="20711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0.10807 0.000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463 L 0.2276 -0.00463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29 -0.00463 L 0.33372 -4.44444E-6 " pathEditMode="relative" ptsTypes="AA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46 0.00834 L 0.16223 0.00834 " pathEditMode="relative" ptsTypes="AA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6" grpId="1" animBg="1"/>
      <p:bldP spid="3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C8AC-8B2E-1940-A2A1-F2B705DC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stability of hybrid automata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A3A85-F113-F645-A4E5-1FBD31BB6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7157742" cy="466724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Given an admissible execution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Recall, stability is defined in terms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|</m:t>
                    </m:r>
                  </m:oMath>
                </a14:m>
                <a:r>
                  <a:rPr lang="en-US" dirty="0"/>
                  <a:t>; two issues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We would like to view an execution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But, how 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longest </a:t>
                </a:r>
                <a:r>
                  <a:rPr lang="en-US" b="1" dirty="0"/>
                  <a:t>prefix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𝑙𝑡𝑖𝑚𝑒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has valuations of discrete variables (loc) and continuous variable (x): ignore discrete variable when discussing stability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Now, we can import all the definitions of Lyapunov stability and asymptotic stability from dynamical system models to hybrid automata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Question. How can we check stability of a hybrid automaton?</a:t>
                </a:r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A3A85-F113-F645-A4E5-1FBD31BB6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7157742" cy="4667245"/>
              </a:xfrm>
              <a:blipFill>
                <a:blip r:embed="rId2"/>
                <a:stretch>
                  <a:fillRect l="-1064" t="-1355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32037-DC86-D246-83DE-789A29AAB971}"/>
              </a:ext>
            </a:extLst>
          </p:cNvPr>
          <p:cNvGrpSpPr/>
          <p:nvPr/>
        </p:nvGrpSpPr>
        <p:grpSpPr>
          <a:xfrm>
            <a:off x="7769283" y="1302875"/>
            <a:ext cx="4176987" cy="2797379"/>
            <a:chOff x="7811813" y="3471917"/>
            <a:chExt cx="4176987" cy="2797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834DC2-1FDB-244B-B161-5DA8994BF699}"/>
                </a:ext>
              </a:extLst>
            </p:cNvPr>
            <p:cNvCxnSpPr/>
            <p:nvPr/>
          </p:nvCxnSpPr>
          <p:spPr>
            <a:xfrm>
              <a:off x="9528980" y="3656583"/>
              <a:ext cx="50400" cy="201611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AD1D58A-759B-CE40-B937-6E12E0313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3600" y="4119385"/>
              <a:ext cx="0" cy="15533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7DC62E4-95DF-B140-8FB1-86C0671D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600" y="5672693"/>
              <a:ext cx="3505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88D16D-D530-714C-ADFB-29B2F4397651}"/>
                </a:ext>
              </a:extLst>
            </p:cNvPr>
            <p:cNvSpPr txBox="1"/>
            <p:nvPr/>
          </p:nvSpPr>
          <p:spPr>
            <a:xfrm>
              <a:off x="9929064" y="5807631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time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674ECC-E75C-DB43-ACE6-4FAD59DD42DE}"/>
                    </a:ext>
                  </a:extLst>
                </p14:cNvPr>
                <p14:cNvContentPartPr/>
                <p14:nvPr/>
              </p14:nvContentPartPr>
              <p14:xfrm>
                <a:off x="8504780" y="4826160"/>
                <a:ext cx="1027440" cy="46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674ECC-E75C-DB43-ACE6-4FAD59DD42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96140" y="4817520"/>
                  <a:ext cx="1045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544B89-EAE0-B44E-9735-37C7702EB3DE}"/>
                    </a:ext>
                  </a:extLst>
                </p14:cNvPr>
                <p14:cNvContentPartPr/>
                <p14:nvPr/>
              </p14:nvContentPartPr>
              <p14:xfrm>
                <a:off x="9528980" y="4555080"/>
                <a:ext cx="13320" cy="3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544B89-EAE0-B44E-9735-37C7702EB3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0340" y="4546440"/>
                  <a:ext cx="30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9623F5-4752-D340-A603-186694F56D4A}"/>
                    </a:ext>
                  </a:extLst>
                </p14:cNvPr>
                <p14:cNvContentPartPr/>
                <p14:nvPr/>
              </p14:nvContentPartPr>
              <p14:xfrm>
                <a:off x="9525020" y="4276080"/>
                <a:ext cx="9360" cy="1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9623F5-4752-D340-A603-186694F56D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16020" y="4267440"/>
                  <a:ext cx="27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FEB7E6-3DE4-5B44-8A78-C657A9545331}"/>
                    </a:ext>
                  </a:extLst>
                </p14:cNvPr>
                <p14:cNvContentPartPr/>
                <p14:nvPr/>
              </p14:nvContentPartPr>
              <p14:xfrm>
                <a:off x="9525020" y="3791520"/>
                <a:ext cx="1500120" cy="22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FEB7E6-3DE4-5B44-8A78-C657A95453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6020" y="3782520"/>
                  <a:ext cx="1517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80D1A9-A577-B740-862C-2B56AFD210A8}"/>
                    </a:ext>
                  </a:extLst>
                </p:cNvPr>
                <p:cNvSpPr txBox="1"/>
                <p:nvPr/>
              </p:nvSpPr>
              <p:spPr>
                <a:xfrm>
                  <a:off x="7811813" y="4727966"/>
                  <a:ext cx="6717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80D1A9-A577-B740-862C-2B56AFD21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813" y="4727966"/>
                  <a:ext cx="67178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CBD84B-7866-BD46-A20C-28B3C3532A19}"/>
                    </a:ext>
                  </a:extLst>
                </p:cNvPr>
                <p:cNvSpPr/>
                <p:nvPr/>
              </p:nvSpPr>
              <p:spPr>
                <a:xfrm>
                  <a:off x="8641394" y="4660661"/>
                  <a:ext cx="4507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CBD84B-7866-BD46-A20C-28B3C3532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394" y="4660661"/>
                  <a:ext cx="45070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4F73831-4CA1-084F-9A16-286715EE385D}"/>
                    </a:ext>
                  </a:extLst>
                </p:cNvPr>
                <p:cNvSpPr/>
                <p:nvPr/>
              </p:nvSpPr>
              <p:spPr>
                <a:xfrm>
                  <a:off x="10175990" y="3471917"/>
                  <a:ext cx="5019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4F73831-4CA1-084F-9A16-286715EE3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990" y="3471917"/>
                  <a:ext cx="501997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D9CFBF-2F16-6542-9CD7-7F9A1E719B51}"/>
                    </a:ext>
                  </a:extLst>
                </p:cNvPr>
                <p:cNvSpPr/>
                <p:nvPr/>
              </p:nvSpPr>
              <p:spPr>
                <a:xfrm>
                  <a:off x="9621789" y="4342041"/>
                  <a:ext cx="496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D9CFBF-2F16-6542-9CD7-7F9A1E719B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789" y="4342041"/>
                  <a:ext cx="49667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1FE61DA-EC4C-F947-B081-7A459C99D6AB}"/>
                    </a:ext>
                  </a:extLst>
                </p:cNvPr>
                <p:cNvSpPr/>
                <p:nvPr/>
              </p:nvSpPr>
              <p:spPr>
                <a:xfrm>
                  <a:off x="9616466" y="4059547"/>
                  <a:ext cx="5019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1FE61DA-EC4C-F947-B081-7A459C99D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6466" y="4059547"/>
                  <a:ext cx="501997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0F996C-F904-1A4E-A50F-3916A0357D10}"/>
                    </a:ext>
                  </a:extLst>
                </p14:cNvPr>
                <p14:cNvContentPartPr/>
                <p14:nvPr/>
              </p14:nvContentPartPr>
              <p14:xfrm>
                <a:off x="9538340" y="4795200"/>
                <a:ext cx="59400" cy="4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0F996C-F904-1A4E-A50F-3916A0357D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29700" y="4786560"/>
                  <a:ext cx="77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F1B29C-FBC5-D644-8E4F-56E9E71A929E}"/>
                    </a:ext>
                  </a:extLst>
                </p14:cNvPr>
                <p14:cNvContentPartPr/>
                <p14:nvPr/>
              </p14:nvContentPartPr>
              <p14:xfrm>
                <a:off x="9504860" y="4554000"/>
                <a:ext cx="74520" cy="6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F1B29C-FBC5-D644-8E4F-56E9E71A92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95860" y="4545000"/>
                  <a:ext cx="9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DA7A49-ACCC-D34A-B2D6-2354DA8AFD92}"/>
                    </a:ext>
                  </a:extLst>
                </p14:cNvPr>
                <p14:cNvContentPartPr/>
                <p14:nvPr/>
              </p14:nvContentPartPr>
              <p14:xfrm>
                <a:off x="9509180" y="4275720"/>
                <a:ext cx="59400" cy="5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DA7A49-ACCC-D34A-B2D6-2354DA8AFD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00540" y="4266720"/>
                  <a:ext cx="77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BB7402-5931-9B4C-8918-ABD91B8F32C9}"/>
                    </a:ext>
                  </a:extLst>
                </p14:cNvPr>
                <p14:cNvContentPartPr/>
                <p14:nvPr/>
              </p14:nvContentPartPr>
              <p14:xfrm>
                <a:off x="9519620" y="3991680"/>
                <a:ext cx="41760" cy="57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BB7402-5931-9B4C-8918-ABD91B8F32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10620" y="3982680"/>
                  <a:ext cx="59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9BDAE4-D1D1-AA4E-992E-0F8B2DEE0BC7}"/>
                    </a:ext>
                  </a:extLst>
                </p:cNvPr>
                <p:cNvSpPr txBox="1"/>
                <p:nvPr/>
              </p:nvSpPr>
              <p:spPr>
                <a:xfrm>
                  <a:off x="9406312" y="5689321"/>
                  <a:ext cx="4203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9BDAE4-D1D1-AA4E-992E-0F8B2DEE0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312" y="5689321"/>
                  <a:ext cx="42030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E88700-4B78-0B48-944D-F52823ED0624}"/>
              </a:ext>
            </a:extLst>
          </p:cNvPr>
          <p:cNvGrpSpPr/>
          <p:nvPr/>
        </p:nvGrpSpPr>
        <p:grpSpPr>
          <a:xfrm>
            <a:off x="8779869" y="1429499"/>
            <a:ext cx="792371" cy="517809"/>
            <a:chOff x="8822399" y="3598541"/>
            <a:chExt cx="792371" cy="5178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25CE1DA-8B8C-754C-A6F8-3958C1D9B041}"/>
                </a:ext>
              </a:extLst>
            </p:cNvPr>
            <p:cNvSpPr/>
            <p:nvPr/>
          </p:nvSpPr>
          <p:spPr>
            <a:xfrm>
              <a:off x="9449670" y="3951250"/>
              <a:ext cx="165100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FCF77C8-CF5B-5D43-AA64-F7C003AF6E23}"/>
                    </a:ext>
                  </a:extLst>
                </p:cNvPr>
                <p:cNvSpPr/>
                <p:nvPr/>
              </p:nvSpPr>
              <p:spPr>
                <a:xfrm>
                  <a:off x="8822399" y="3598541"/>
                  <a:ext cx="757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FCF77C8-CF5B-5D43-AA64-F7C003AF6E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399" y="3598541"/>
                  <a:ext cx="757515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E4022A-71A4-9C48-BACC-C89A04732516}"/>
                  </a:ext>
                </a:extLst>
              </p14:cNvPr>
              <p14:cNvContentPartPr/>
              <p14:nvPr/>
            </p14:nvContentPartPr>
            <p14:xfrm>
              <a:off x="9393430" y="1729758"/>
              <a:ext cx="197280" cy="216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E4022A-71A4-9C48-BACC-C89A0473251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84070" y="1720398"/>
                <a:ext cx="21600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7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C57D90-9C83-A048-984C-A1697E81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4" t="10877" r="10271" b="10333"/>
          <a:stretch/>
        </p:blipFill>
        <p:spPr>
          <a:xfrm>
            <a:off x="4823242" y="2282018"/>
            <a:ext cx="7187106" cy="4496960"/>
          </a:xfrm>
          <a:prstGeom prst="rect">
            <a:avLst/>
          </a:prstGeom>
        </p:spPr>
      </p:pic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CC7A9E2F-5622-CE4D-8B46-32D3011694A0}"/>
              </a:ext>
            </a:extLst>
          </p:cNvPr>
          <p:cNvSpPr/>
          <p:nvPr/>
        </p:nvSpPr>
        <p:spPr>
          <a:xfrm>
            <a:off x="2548884" y="5712350"/>
            <a:ext cx="1828800" cy="723636"/>
          </a:xfrm>
          <a:prstGeom prst="roundRect">
            <a:avLst/>
          </a:prstGeom>
          <a:noFill/>
          <a:ln w="76200">
            <a:solidFill>
              <a:srgbClr val="E47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E47D01"/>
                </a:solidFill>
                <a:latin typeface="+mj-lt"/>
              </a:rPr>
              <a:t>Run</a:t>
            </a:r>
            <a:endParaRPr lang="en-US" sz="2000" b="1" dirty="0">
              <a:solidFill>
                <a:srgbClr val="E47D01"/>
              </a:solidFill>
              <a:latin typeface="+mj-lt"/>
            </a:endParaRPr>
          </a:p>
        </p:txBody>
      </p:sp>
      <p:sp>
        <p:nvSpPr>
          <p:cNvPr id="11" name="Rounded Rectangle 90">
            <a:extLst>
              <a:ext uri="{FF2B5EF4-FFF2-40B4-BE49-F238E27FC236}">
                <a16:creationId xmlns:a16="http://schemas.microsoft.com/office/drawing/2014/main" id="{C3E0AEC5-5C38-0A46-A608-8903DADD9611}"/>
              </a:ext>
            </a:extLst>
          </p:cNvPr>
          <p:cNvSpPr/>
          <p:nvPr/>
        </p:nvSpPr>
        <p:spPr>
          <a:xfrm>
            <a:off x="274526" y="4860758"/>
            <a:ext cx="1828800" cy="723636"/>
          </a:xfrm>
          <a:prstGeom prst="roundRect">
            <a:avLst/>
          </a:prstGeom>
          <a:noFill/>
          <a:ln w="76200">
            <a:solidFill>
              <a:srgbClr val="04BF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4BFDA"/>
                </a:solidFill>
                <a:latin typeface="+mj-lt"/>
              </a:rPr>
              <a:t>Walk</a:t>
            </a:r>
            <a:endParaRPr lang="en-US" sz="2800" b="1" i="1" dirty="0">
              <a:solidFill>
                <a:srgbClr val="04BFDA"/>
              </a:solidFill>
              <a:latin typeface="+mj-lt"/>
            </a:endParaRPr>
          </a:p>
        </p:txBody>
      </p:sp>
      <p:cxnSp>
        <p:nvCxnSpPr>
          <p:cNvPr id="16" name="Connector: Curved 363">
            <a:extLst>
              <a:ext uri="{FF2B5EF4-FFF2-40B4-BE49-F238E27FC236}">
                <a16:creationId xmlns:a16="http://schemas.microsoft.com/office/drawing/2014/main" id="{F2326642-AD98-8043-96BD-BA0DFF5C9E1B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2103326" y="5222577"/>
            <a:ext cx="1359958" cy="48977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363">
            <a:extLst>
              <a:ext uri="{FF2B5EF4-FFF2-40B4-BE49-F238E27FC236}">
                <a16:creationId xmlns:a16="http://schemas.microsoft.com/office/drawing/2014/main" id="{46CDCADB-B647-3944-9B0C-B0AA7E0561E8}"/>
              </a:ext>
            </a:extLst>
          </p:cNvPr>
          <p:cNvCxnSpPr>
            <a:cxnSpLocks/>
            <a:stCxn id="10" idx="1"/>
            <a:endCxn id="11" idx="2"/>
          </p:cNvCxnSpPr>
          <p:nvPr/>
        </p:nvCxnSpPr>
        <p:spPr>
          <a:xfrm rot="10800000">
            <a:off x="1188926" y="5584394"/>
            <a:ext cx="1359958" cy="48977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A0CCC8C-AECD-914B-9E56-9887DDEEE59C}"/>
              </a:ext>
            </a:extLst>
          </p:cNvPr>
          <p:cNvSpPr txBox="1">
            <a:spLocks/>
          </p:cNvSpPr>
          <p:nvPr/>
        </p:nvSpPr>
        <p:spPr>
          <a:xfrm>
            <a:off x="488607" y="1779465"/>
            <a:ext cx="8669270" cy="7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Each of the modes of a walking robot are asymptotically stable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Is it possible to switch between them to make the system unstable?</a:t>
            </a:r>
            <a:endParaRPr lang="en-US" sz="9600" b="1" i="1" dirty="0"/>
          </a:p>
          <a:p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56F5169-7142-C741-91D1-5A40A057C3BA}"/>
              </a:ext>
            </a:extLst>
          </p:cNvPr>
          <p:cNvSpPr/>
          <p:nvPr/>
        </p:nvSpPr>
        <p:spPr>
          <a:xfrm rot="10624941">
            <a:off x="8154186" y="3987537"/>
            <a:ext cx="158840" cy="471341"/>
          </a:xfrm>
          <a:prstGeom prst="arc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1CCE781-209E-3D45-8F01-70F1CE0CCC5F}"/>
              </a:ext>
            </a:extLst>
          </p:cNvPr>
          <p:cNvSpPr/>
          <p:nvPr/>
        </p:nvSpPr>
        <p:spPr>
          <a:xfrm rot="17470908">
            <a:off x="8345040" y="4059178"/>
            <a:ext cx="266196" cy="617208"/>
          </a:xfrm>
          <a:prstGeom prst="arc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2F44720-A257-8148-ACD3-FCDF48B83542}"/>
              </a:ext>
            </a:extLst>
          </p:cNvPr>
          <p:cNvSpPr/>
          <p:nvPr/>
        </p:nvSpPr>
        <p:spPr>
          <a:xfrm rot="694961">
            <a:off x="8292857" y="4243646"/>
            <a:ext cx="266196" cy="617208"/>
          </a:xfrm>
          <a:prstGeom prst="arc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633F256A-D59A-6D4B-BE32-3680434A8BAF}"/>
              </a:ext>
            </a:extLst>
          </p:cNvPr>
          <p:cNvSpPr/>
          <p:nvPr/>
        </p:nvSpPr>
        <p:spPr>
          <a:xfrm rot="5400000">
            <a:off x="7985593" y="4100519"/>
            <a:ext cx="256833" cy="906269"/>
          </a:xfrm>
          <a:prstGeom prst="arc">
            <a:avLst>
              <a:gd name="adj1" fmla="val 16200000"/>
              <a:gd name="adj2" fmla="val 5483597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8AB7C4F-7CC8-5C48-9DA8-1FDEF499F240}"/>
              </a:ext>
            </a:extLst>
          </p:cNvPr>
          <p:cNvSpPr/>
          <p:nvPr/>
        </p:nvSpPr>
        <p:spPr>
          <a:xfrm>
            <a:off x="7641802" y="2648933"/>
            <a:ext cx="1982963" cy="3214540"/>
          </a:xfrm>
          <a:prstGeom prst="arc">
            <a:avLst>
              <a:gd name="adj1" fmla="val 9922229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1352D7-4B49-314C-B0B4-FE5CD7BBBB54}"/>
              </a:ext>
            </a:extLst>
          </p:cNvPr>
          <p:cNvSpPr txBox="1">
            <a:spLocks/>
          </p:cNvSpPr>
          <p:nvPr/>
        </p:nvSpPr>
        <p:spPr>
          <a:xfrm>
            <a:off x="488607" y="420806"/>
            <a:ext cx="8669270" cy="77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Stability of a hybrid automaton</a:t>
            </a:r>
          </a:p>
        </p:txBody>
      </p:sp>
    </p:spTree>
    <p:extLst>
      <p:ext uri="{BB962C8B-B14F-4D97-AF65-F5344CB8AC3E}">
        <p14:creationId xmlns:p14="http://schemas.microsoft.com/office/powerpoint/2010/main" val="30114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828F8-542A-B241-A457-9925184B8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2" t="10289" r="9954" b="11279"/>
          <a:stretch/>
        </p:blipFill>
        <p:spPr>
          <a:xfrm>
            <a:off x="3211285" y="27596"/>
            <a:ext cx="8980715" cy="68304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3A918B-6C7D-FF49-A71C-E8C6A1330070}"/>
              </a:ext>
            </a:extLst>
          </p:cNvPr>
          <p:cNvGrpSpPr/>
          <p:nvPr/>
        </p:nvGrpSpPr>
        <p:grpSpPr>
          <a:xfrm>
            <a:off x="225540" y="5024043"/>
            <a:ext cx="4103158" cy="1575228"/>
            <a:chOff x="-2051579" y="0"/>
            <a:chExt cx="4103158" cy="15752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418BB0-1D3D-E148-8A61-E3C872699266}"/>
                </a:ext>
              </a:extLst>
            </p:cNvPr>
            <p:cNvGrpSpPr/>
            <p:nvPr/>
          </p:nvGrpSpPr>
          <p:grpSpPr>
            <a:xfrm>
              <a:off x="-2051579" y="0"/>
              <a:ext cx="4103158" cy="1575228"/>
              <a:chOff x="9616209" y="2656196"/>
              <a:chExt cx="1725835" cy="837060"/>
            </a:xfrm>
          </p:grpSpPr>
          <p:sp>
            <p:nvSpPr>
              <p:cNvPr id="8" name="Rounded Rectangle 14">
                <a:extLst>
                  <a:ext uri="{FF2B5EF4-FFF2-40B4-BE49-F238E27FC236}">
                    <a16:creationId xmlns:a16="http://schemas.microsoft.com/office/drawing/2014/main" id="{F879F4C0-BE2A-474A-A364-819575793AED}"/>
                  </a:ext>
                </a:extLst>
              </p:cNvPr>
              <p:cNvSpPr/>
              <p:nvPr/>
            </p:nvSpPr>
            <p:spPr>
              <a:xfrm>
                <a:off x="10572830" y="3108723"/>
                <a:ext cx="769214" cy="384533"/>
              </a:xfrm>
              <a:prstGeom prst="roundRect">
                <a:avLst/>
              </a:prstGeom>
              <a:noFill/>
              <a:ln w="76200">
                <a:solidFill>
                  <a:srgbClr val="E47D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47D01"/>
                    </a:solidFill>
                    <a:latin typeface="+mj-lt"/>
                  </a:rPr>
                  <a:t>Run</a:t>
                </a:r>
                <a:endParaRPr lang="en-US" sz="2000" b="1" dirty="0">
                  <a:solidFill>
                    <a:srgbClr val="E47D01"/>
                  </a:solidFill>
                  <a:latin typeface="+mj-lt"/>
                </a:endParaRPr>
              </a:p>
            </p:txBody>
          </p:sp>
          <p:sp>
            <p:nvSpPr>
              <p:cNvPr id="9" name="Rounded Rectangle 90">
                <a:extLst>
                  <a:ext uri="{FF2B5EF4-FFF2-40B4-BE49-F238E27FC236}">
                    <a16:creationId xmlns:a16="http://schemas.microsoft.com/office/drawing/2014/main" id="{EF4183DD-E295-CF44-95E8-EC971580332D}"/>
                  </a:ext>
                </a:extLst>
              </p:cNvPr>
              <p:cNvSpPr/>
              <p:nvPr/>
            </p:nvSpPr>
            <p:spPr>
              <a:xfrm>
                <a:off x="9616209" y="2656196"/>
                <a:ext cx="769214" cy="384533"/>
              </a:xfrm>
              <a:prstGeom prst="roundRect">
                <a:avLst/>
              </a:prstGeom>
              <a:noFill/>
              <a:ln w="76200">
                <a:solidFill>
                  <a:srgbClr val="04BF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04BFDA"/>
                    </a:solidFill>
                    <a:latin typeface="+mj-lt"/>
                  </a:rPr>
                  <a:t>Walk</a:t>
                </a:r>
                <a:endParaRPr lang="en-US" sz="2800" b="1" i="1" dirty="0">
                  <a:solidFill>
                    <a:srgbClr val="04BFDA"/>
                  </a:solidFill>
                  <a:latin typeface="+mj-lt"/>
                </a:endParaRPr>
              </a:p>
            </p:txBody>
          </p:sp>
          <p:cxnSp>
            <p:nvCxnSpPr>
              <p:cNvPr id="10" name="Connector: Curved 363">
                <a:extLst>
                  <a:ext uri="{FF2B5EF4-FFF2-40B4-BE49-F238E27FC236}">
                    <a16:creationId xmlns:a16="http://schemas.microsoft.com/office/drawing/2014/main" id="{A355E24B-F9CD-2445-94F8-146A3C433F33}"/>
                  </a:ext>
                </a:extLst>
              </p:cNvPr>
              <p:cNvCxnSpPr>
                <a:cxnSpLocks/>
                <a:stCxn id="9" idx="3"/>
                <a:endCxn id="8" idx="0"/>
              </p:cNvCxnSpPr>
              <p:nvPr/>
            </p:nvCxnSpPr>
            <p:spPr>
              <a:xfrm>
                <a:off x="10385423" y="2848463"/>
                <a:ext cx="572014" cy="260260"/>
              </a:xfrm>
              <a:prstGeom prst="curved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Curved 363">
              <a:extLst>
                <a:ext uri="{FF2B5EF4-FFF2-40B4-BE49-F238E27FC236}">
                  <a16:creationId xmlns:a16="http://schemas.microsoft.com/office/drawing/2014/main" id="{1C10E144-6E38-5741-9065-77A7FD106ABA}"/>
                </a:ext>
              </a:extLst>
            </p:cNvPr>
            <p:cNvCxnSpPr>
              <a:cxnSpLocks/>
              <a:stCxn id="8" idx="1"/>
              <a:endCxn id="9" idx="2"/>
            </p:cNvCxnSpPr>
            <p:nvPr/>
          </p:nvCxnSpPr>
          <p:spPr>
            <a:xfrm rot="10800000">
              <a:off x="-1137179" y="723636"/>
              <a:ext cx="1359958" cy="489774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EAD13D9-7EC7-6845-A7AC-8E907DCA1890}"/>
              </a:ext>
            </a:extLst>
          </p:cNvPr>
          <p:cNvSpPr txBox="1">
            <a:spLocks/>
          </p:cNvSpPr>
          <p:nvPr/>
        </p:nvSpPr>
        <p:spPr>
          <a:xfrm>
            <a:off x="146957" y="277692"/>
            <a:ext cx="6498772" cy="1681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Yes! By switching between them the system becomes unstable</a:t>
            </a:r>
          </a:p>
        </p:txBody>
      </p:sp>
    </p:spTree>
    <p:extLst>
      <p:ext uri="{BB962C8B-B14F-4D97-AF65-F5344CB8AC3E}">
        <p14:creationId xmlns:p14="http://schemas.microsoft.com/office/powerpoint/2010/main" val="369327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kinds of executions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+mj-lt"/>
                  </a:rPr>
                  <a:t>Infinite</a:t>
                </a:r>
                <a:r>
                  <a:rPr lang="en-US" dirty="0">
                    <a:latin typeface="+mj-lt"/>
                  </a:rPr>
                  <a:t>: Infinite sequence of transitions and trajectories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Closed</a:t>
                </a:r>
                <a:r>
                  <a:rPr lang="en-US" dirty="0">
                    <a:latin typeface="+mj-lt"/>
                  </a:rPr>
                  <a:t>: Finite with final trajectory with closed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=[0,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]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Admissible</a:t>
                </a:r>
                <a:r>
                  <a:rPr lang="en-US" dirty="0">
                    <a:latin typeface="+mj-lt"/>
                  </a:rPr>
                  <a:t>: Infinite duration</a:t>
                </a:r>
              </a:p>
              <a:p>
                <a:pPr lvl="1"/>
                <a:r>
                  <a:rPr lang="en-US" dirty="0">
                    <a:latin typeface="+mj-lt"/>
                  </a:rPr>
                  <a:t>May or may not be infinite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=[0,∞)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Zeno</a:t>
                </a:r>
                <a:r>
                  <a:rPr lang="en-US" dirty="0">
                    <a:latin typeface="+mj-lt"/>
                  </a:rPr>
                  <a:t>: Infinite but not admissible</a:t>
                </a:r>
              </a:p>
              <a:p>
                <a:pPr lvl="1"/>
                <a:r>
                  <a:rPr lang="en-US" dirty="0">
                    <a:latin typeface="+mj-lt"/>
                  </a:rPr>
                  <a:t>Infinite number of transitions in finite time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2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2AF7-9C95-FE42-A677-696B30E6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Rimless wheel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4D8A-8610-E44F-9EAE-EBEE08CD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333500"/>
            <a:ext cx="6892331" cy="266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E8EAB8-5E72-2D48-8F75-EACFBC61DF2D}"/>
                  </a:ext>
                </a:extLst>
              </p:cNvPr>
              <p:cNvSpPr txBox="1"/>
              <p:nvPr/>
            </p:nvSpPr>
            <p:spPr>
              <a:xfrm>
                <a:off x="7730531" y="178069"/>
                <a:ext cx="4322978" cy="6314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automaton</a:t>
                </a:r>
                <a:r>
                  <a:rPr lang="en-US" dirty="0"/>
                  <a:t> </a:t>
                </a:r>
                <a:r>
                  <a:rPr lang="en-US" dirty="0" err="1"/>
                  <a:t>RimlessWheel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Real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i="1" dirty="0" err="1">
                        <a:latin typeface="Cambria Math" panose="02040503050406030204" pitchFamily="18" charset="0"/>
                      </a:rPr>
                      <m:t>Nat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 const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Real :=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type</a:t>
                </a:r>
                <a:r>
                  <a:rPr lang="en-US" dirty="0"/>
                  <a:t> Spokes: enumeration [1,...,n]</a:t>
                </a:r>
              </a:p>
              <a:p>
                <a:r>
                  <a:rPr lang="en-US" dirty="0"/>
                  <a:t>  </a:t>
                </a:r>
                <a:r>
                  <a:rPr lang="en-US" b="1" dirty="0"/>
                  <a:t>actions</a:t>
                </a:r>
              </a:p>
              <a:p>
                <a:r>
                  <a:rPr lang="en-US" b="1" dirty="0"/>
                  <a:t>    </a:t>
                </a:r>
                <a:r>
                  <a:rPr lang="en-US" dirty="0"/>
                  <a:t>impact</a:t>
                </a:r>
              </a:p>
              <a:p>
                <a:r>
                  <a:rPr lang="en-US" dirty="0"/>
                  <a:t>  </a:t>
                </a:r>
                <a:r>
                  <a:rPr lang="en-US" b="1" dirty="0"/>
                  <a:t>variables</a:t>
                </a:r>
              </a:p>
              <a:p>
                <a:r>
                  <a:rPr lang="en-US" dirty="0"/>
                  <a:t>    pivot: Spokes :=1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:Real := 0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: Real := 0</a:t>
                </a:r>
              </a:p>
              <a:p>
                <a:r>
                  <a:rPr lang="en-US" dirty="0"/>
                  <a:t>  </a:t>
                </a:r>
                <a:r>
                  <a:rPr lang="en-US" b="1" dirty="0"/>
                  <a:t>transitions</a:t>
                </a:r>
              </a:p>
              <a:p>
                <a:r>
                  <a:rPr lang="en-US" dirty="0"/>
                  <a:t>    impact</a:t>
                </a:r>
              </a:p>
              <a:p>
                <a:r>
                  <a:rPr lang="en-US" dirty="0"/>
                  <a:t>        pre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:r>
                  <a:rPr lang="en-US" b="1" dirty="0"/>
                  <a:t>eff</a:t>
                </a:r>
                <a:r>
                  <a:rPr lang="en-US" dirty="0"/>
                  <a:t> pivot := pivot + 1 mod n</a:t>
                </a:r>
              </a:p>
              <a:p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𝜇𝜔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trajectories</a:t>
                </a:r>
              </a:p>
              <a:p>
                <a:r>
                  <a:rPr lang="en-US" dirty="0"/>
                  <a:t>        swing</a:t>
                </a:r>
              </a:p>
              <a:p>
                <a:r>
                  <a:rPr lang="en-US" dirty="0"/>
                  <a:t>        </a:t>
                </a:r>
                <a:r>
                  <a:rPr lang="en-US" b="1" dirty="0"/>
                  <a:t>evolve</a:t>
                </a:r>
              </a:p>
              <a:p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	</a:t>
                </a:r>
              </a:p>
              <a:p>
                <a:r>
                  <a:rPr lang="en-US" b="0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:r>
                  <a:rPr lang="en-US" b="1" dirty="0"/>
                  <a:t>invariant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E8EAB8-5E72-2D48-8F75-EACFBC61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531" y="178069"/>
                <a:ext cx="4322978" cy="6314806"/>
              </a:xfrm>
              <a:prstGeom prst="rect">
                <a:avLst/>
              </a:prstGeom>
              <a:blipFill>
                <a:blip r:embed="rId3"/>
                <a:stretch>
                  <a:fillRect l="-1173" t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D1D5F6-DC40-6A4C-80D9-2B460FB6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2104" y="3274088"/>
            <a:ext cx="3477909" cy="4500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C05336-9E6B-1E40-A531-79338ABA119B}"/>
                  </a:ext>
                </a:extLst>
              </p14:cNvPr>
              <p14:cNvContentPartPr/>
              <p14:nvPr/>
            </p14:nvContentPartPr>
            <p14:xfrm>
              <a:off x="8852040" y="3854520"/>
              <a:ext cx="19692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C05336-9E6B-1E40-A531-79338ABA11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2680" y="3845160"/>
                <a:ext cx="2156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0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3CBE-78DF-1443-BFC9-30D04CDC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 and reachability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A6231-6640-0343-A518-5DAD5F2E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ea typeface="Cambria Math"/>
                  </a:rPr>
                  <a:t>A state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dirty="0">
                    <a:ea typeface="Cambria Math"/>
                  </a:rPr>
                  <a:t> is </a:t>
                </a:r>
                <a:r>
                  <a:rPr lang="en-US" b="1" i="1" dirty="0">
                    <a:ea typeface="Cambria Math"/>
                  </a:rPr>
                  <a:t>reachable</a:t>
                </a:r>
                <a:r>
                  <a:rPr lang="en-US" dirty="0">
                    <a:ea typeface="Cambria Math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∃</m:t>
                    </m:r>
                  </m:oMath>
                </a14:m>
                <a:r>
                  <a:rPr lang="en-US" dirty="0">
                    <a:ea typeface="Cambria Math"/>
                  </a:rPr>
                  <a:t> an execution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</m:oMath>
                </a14:m>
                <a:r>
                  <a:rPr lang="en-US" dirty="0">
                    <a:ea typeface="Cambria Math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all reachable state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𝑅𝑒𝑎𝑐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states reachable within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𝑅𝑒𝑎𝑐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states reachable 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ithin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dirty="0">
                    <a:ea typeface="Cambria Math"/>
                  </a:rPr>
                  <a:t> transitions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𝑅𝑒𝑎𝑐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states reachable up to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dirty="0">
                    <a:ea typeface="Cambria Math"/>
                  </a:rPr>
                  <a:t> transitions and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ea typeface="Cambria Math"/>
                  </a:rPr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is a set of states that contains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𝑅𝑒𝑎𝑐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ea typeface="Cambria Math"/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A6231-6640-0343-A518-5DAD5F2E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67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51A1-0503-0E4D-A761-9931C8FE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Summary: Things to watch out for in  hybrid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FF85-8F0C-C04E-9D77-2B4301C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time and discrete transitions</a:t>
            </a:r>
          </a:p>
          <a:p>
            <a:r>
              <a:rPr lang="en-US" dirty="0"/>
              <a:t>May/Must conditions for transitions; urgency</a:t>
            </a:r>
          </a:p>
          <a:p>
            <a:r>
              <a:rPr lang="en-US" dirty="0"/>
              <a:t>Zeno phenomena</a:t>
            </a:r>
          </a:p>
          <a:p>
            <a:r>
              <a:rPr lang="en-US" dirty="0"/>
              <a:t>Instability arising from switches</a:t>
            </a:r>
          </a:p>
        </p:txBody>
      </p:sp>
    </p:spTree>
    <p:extLst>
      <p:ext uri="{BB962C8B-B14F-4D97-AF65-F5344CB8AC3E}">
        <p14:creationId xmlns:p14="http://schemas.microsoft.com/office/powerpoint/2010/main" val="331752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978" y="88001"/>
            <a:ext cx="7100047" cy="1154097"/>
          </a:xfrm>
        </p:spPr>
        <p:txBody>
          <a:bodyPr>
            <a:normAutofit/>
          </a:bodyPr>
          <a:lstStyle/>
          <a:p>
            <a:r>
              <a:rPr lang="en-US" dirty="0"/>
              <a:t>Map of CPS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11" y="1828801"/>
            <a:ext cx="2666988" cy="12191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330" dirty="0">
                <a:solidFill>
                  <a:srgbClr val="0000FF"/>
                </a:solidFill>
                <a:latin typeface="+mj-lt"/>
              </a:rPr>
              <a:t>Discrete transition systems, automata</a:t>
            </a:r>
          </a:p>
          <a:p>
            <a:pPr marL="0" indent="0" algn="ctr">
              <a:buNone/>
            </a:pPr>
            <a:endParaRPr lang="en-US" sz="233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05601" y="1828801"/>
            <a:ext cx="3397623" cy="353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3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Markov chains</a:t>
            </a:r>
          </a:p>
          <a:p>
            <a:pPr marL="0" indent="0">
              <a:buNone/>
            </a:pPr>
            <a:endParaRPr lang="en-US" sz="233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33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Probabilistic automata, Markov decision processes (MDP)</a:t>
            </a:r>
          </a:p>
          <a:p>
            <a:pPr marL="0" indent="0">
              <a:buNone/>
            </a:pPr>
            <a:endParaRPr lang="en-US" sz="233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33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Continuous time, continuous state MDPs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4801" y="5410201"/>
            <a:ext cx="340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Stochastic Hybrid systems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214962" y="3810001"/>
            <a:ext cx="331016" cy="45719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076700" y="3731222"/>
            <a:ext cx="261537" cy="53597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772400" y="23622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72400" y="38862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4400" y="51054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29400" y="51054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64BE45-AB7C-4843-BB68-D4B78389149B}"/>
              </a:ext>
            </a:extLst>
          </p:cNvPr>
          <p:cNvSpPr/>
          <p:nvPr/>
        </p:nvSpPr>
        <p:spPr>
          <a:xfrm>
            <a:off x="3435667" y="1542871"/>
            <a:ext cx="2767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Dynamical systems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Differential inclusions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83EFC-CE0F-EB4D-9D61-43D886F34527}"/>
              </a:ext>
            </a:extLst>
          </p:cNvPr>
          <p:cNvSpPr/>
          <p:nvPr/>
        </p:nvSpPr>
        <p:spPr>
          <a:xfrm>
            <a:off x="2214962" y="4454524"/>
            <a:ext cx="21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Hybrid systems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9A7234-A695-3949-80AD-8B4BDCF9E789}"/>
              </a:ext>
            </a:extLst>
          </p:cNvPr>
          <p:cNvSpPr/>
          <p:nvPr/>
        </p:nvSpPr>
        <p:spPr>
          <a:xfrm>
            <a:off x="954113" y="3173038"/>
            <a:ext cx="516742" cy="46166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574C4D7-1306-4942-BAD5-A1E6AD99508C}"/>
              </a:ext>
            </a:extLst>
          </p:cNvPr>
          <p:cNvCxnSpPr>
            <a:cxnSpLocks/>
            <a:stCxn id="15" idx="1"/>
            <a:endCxn id="15" idx="7"/>
          </p:cNvCxnSpPr>
          <p:nvPr/>
        </p:nvCxnSpPr>
        <p:spPr>
          <a:xfrm rot="5400000" flipH="1" flipV="1">
            <a:off x="1212484" y="3057951"/>
            <a:ext cx="12700" cy="365392"/>
          </a:xfrm>
          <a:prstGeom prst="curvedConnector3">
            <a:avLst>
              <a:gd name="adj1" fmla="val 233235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4690B8F-167F-9A41-B0D1-3C0657A1EC2F}"/>
              </a:ext>
            </a:extLst>
          </p:cNvPr>
          <p:cNvSpPr/>
          <p:nvPr/>
        </p:nvSpPr>
        <p:spPr>
          <a:xfrm>
            <a:off x="1860141" y="3173038"/>
            <a:ext cx="516742" cy="46166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4F7570A-EAC1-6040-A00B-7F58B820BFF5}"/>
              </a:ext>
            </a:extLst>
          </p:cNvPr>
          <p:cNvCxnSpPr>
            <a:cxnSpLocks/>
            <a:stCxn id="18" idx="1"/>
            <a:endCxn id="18" idx="7"/>
          </p:cNvCxnSpPr>
          <p:nvPr/>
        </p:nvCxnSpPr>
        <p:spPr>
          <a:xfrm rot="5400000" flipH="1" flipV="1">
            <a:off x="2118512" y="3057951"/>
            <a:ext cx="12700" cy="365392"/>
          </a:xfrm>
          <a:prstGeom prst="curvedConnector3">
            <a:avLst>
              <a:gd name="adj1" fmla="val 233235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DCE3242-C06F-D042-A3ED-94FF127A1BA3}"/>
              </a:ext>
            </a:extLst>
          </p:cNvPr>
          <p:cNvCxnSpPr>
            <a:cxnSpLocks/>
            <a:stCxn id="15" idx="7"/>
            <a:endCxn id="18" idx="1"/>
          </p:cNvCxnSpPr>
          <p:nvPr/>
        </p:nvCxnSpPr>
        <p:spPr>
          <a:xfrm rot="5400000" flipH="1" flipV="1">
            <a:off x="1665498" y="2970329"/>
            <a:ext cx="12700" cy="540636"/>
          </a:xfrm>
          <a:prstGeom prst="curvedConnector3">
            <a:avLst>
              <a:gd name="adj1" fmla="val 233235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7AA7F7D3-8090-A349-80D2-F649FDBCCB4E}"/>
              </a:ext>
            </a:extLst>
          </p:cNvPr>
          <p:cNvCxnSpPr>
            <a:cxnSpLocks/>
            <a:stCxn id="18" idx="3"/>
            <a:endCxn id="15" idx="5"/>
          </p:cNvCxnSpPr>
          <p:nvPr/>
        </p:nvCxnSpPr>
        <p:spPr>
          <a:xfrm rot="5400000">
            <a:off x="1665498" y="3296776"/>
            <a:ext cx="12700" cy="540636"/>
          </a:xfrm>
          <a:prstGeom prst="curvedConnector3">
            <a:avLst>
              <a:gd name="adj1" fmla="val 216490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81366F-F4A5-6F43-8FEB-27CDD216EABF}"/>
                  </a:ext>
                </a:extLst>
              </p:cNvPr>
              <p:cNvSpPr txBox="1"/>
              <p:nvPr/>
            </p:nvSpPr>
            <p:spPr>
              <a:xfrm>
                <a:off x="4161649" y="3062331"/>
                <a:ext cx="1434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81366F-F4A5-6F43-8FEB-27CDD216E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649" y="3062331"/>
                <a:ext cx="1434816" cy="461665"/>
              </a:xfrm>
              <a:prstGeom prst="rect">
                <a:avLst/>
              </a:prstGeom>
              <a:blipFill>
                <a:blip r:embed="rId2"/>
                <a:stretch>
                  <a:fillRect r="-87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BF5BE5A-EECD-7449-AAAE-DE8A95CA9184}"/>
              </a:ext>
            </a:extLst>
          </p:cNvPr>
          <p:cNvGrpSpPr/>
          <p:nvPr/>
        </p:nvGrpSpPr>
        <p:grpSpPr>
          <a:xfrm>
            <a:off x="1615584" y="5410201"/>
            <a:ext cx="2194418" cy="767106"/>
            <a:chOff x="1965399" y="5211418"/>
            <a:chExt cx="142277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655CE78-4F4C-D24C-AECC-189A24CEC037}"/>
                    </a:ext>
                  </a:extLst>
                </p:cNvPr>
                <p:cNvSpPr/>
                <p:nvPr/>
              </p:nvSpPr>
              <p:spPr>
                <a:xfrm>
                  <a:off x="1965399" y="5211418"/>
                  <a:ext cx="516742" cy="46166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655CE78-4F4C-D24C-AECC-189A24CEC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399" y="5211418"/>
                  <a:ext cx="516742" cy="46166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156B6E6A-F7AD-7A49-B547-9260BA53DCE9}"/>
                </a:ext>
              </a:extLst>
            </p:cNvPr>
            <p:cNvCxnSpPr>
              <a:cxnSpLocks/>
              <a:stCxn id="32" idx="1"/>
              <a:endCxn id="32" idx="7"/>
            </p:cNvCxnSpPr>
            <p:nvPr/>
          </p:nvCxnSpPr>
          <p:spPr>
            <a:xfrm rot="5400000" flipH="1" flipV="1">
              <a:off x="2223770" y="5096331"/>
              <a:ext cx="12700" cy="365392"/>
            </a:xfrm>
            <a:prstGeom prst="curvedConnector3">
              <a:avLst>
                <a:gd name="adj1" fmla="val 1728842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DF46FDB-E2C7-9748-9F6D-3C10C5A0323F}"/>
                    </a:ext>
                  </a:extLst>
                </p:cNvPr>
                <p:cNvSpPr/>
                <p:nvPr/>
              </p:nvSpPr>
              <p:spPr>
                <a:xfrm>
                  <a:off x="2871427" y="5211418"/>
                  <a:ext cx="516742" cy="46166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DF46FDB-E2C7-9748-9F6D-3C10C5A032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427" y="5211418"/>
                  <a:ext cx="516742" cy="46166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8AB19990-8717-5741-B9F5-ACD4CE1C2BD7}"/>
                </a:ext>
              </a:extLst>
            </p:cNvPr>
            <p:cNvCxnSpPr>
              <a:cxnSpLocks/>
              <a:stCxn id="34" idx="1"/>
              <a:endCxn id="34" idx="7"/>
            </p:cNvCxnSpPr>
            <p:nvPr/>
          </p:nvCxnSpPr>
          <p:spPr>
            <a:xfrm rot="5400000" flipH="1" flipV="1">
              <a:off x="3129798" y="5096331"/>
              <a:ext cx="12700" cy="365392"/>
            </a:xfrm>
            <a:prstGeom prst="curvedConnector3">
              <a:avLst>
                <a:gd name="adj1" fmla="val 1556412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41EC5A3-9557-394B-9C17-0F9E1032ECB0}"/>
                </a:ext>
              </a:extLst>
            </p:cNvPr>
            <p:cNvCxnSpPr>
              <a:cxnSpLocks/>
              <a:stCxn id="32" idx="7"/>
              <a:endCxn id="34" idx="1"/>
            </p:cNvCxnSpPr>
            <p:nvPr/>
          </p:nvCxnSpPr>
          <p:spPr>
            <a:xfrm rot="5400000" flipH="1" flipV="1">
              <a:off x="2676784" y="5008709"/>
              <a:ext cx="12700" cy="540636"/>
            </a:xfrm>
            <a:prstGeom prst="curvedConnector3">
              <a:avLst>
                <a:gd name="adj1" fmla="val 2332354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79CE24D-A403-C640-9162-AB6BA22C5A47}"/>
                </a:ext>
              </a:extLst>
            </p:cNvPr>
            <p:cNvCxnSpPr>
              <a:cxnSpLocks/>
              <a:stCxn id="34" idx="3"/>
              <a:endCxn id="32" idx="5"/>
            </p:cNvCxnSpPr>
            <p:nvPr/>
          </p:nvCxnSpPr>
          <p:spPr>
            <a:xfrm rot="5400000">
              <a:off x="2676784" y="5335156"/>
              <a:ext cx="12700" cy="540636"/>
            </a:xfrm>
            <a:prstGeom prst="curvedConnector3">
              <a:avLst>
                <a:gd name="adj1" fmla="val 2164906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A399FB-DC36-DA40-BACD-A3905F2EF4F7}"/>
              </a:ext>
            </a:extLst>
          </p:cNvPr>
          <p:cNvSpPr txBox="1"/>
          <p:nvPr/>
        </p:nvSpPr>
        <p:spPr>
          <a:xfrm>
            <a:off x="3046683" y="29534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424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6A42-60A7-C449-8930-90B43F45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3E42-F664-934E-B525-1A44AD45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automata</a:t>
            </a:r>
          </a:p>
          <a:p>
            <a:r>
              <a:rPr lang="en-US" dirty="0"/>
              <a:t>Executions</a:t>
            </a:r>
          </a:p>
          <a:p>
            <a:r>
              <a:rPr lang="en-US" dirty="0"/>
              <a:t>Urgency</a:t>
            </a:r>
          </a:p>
          <a:p>
            <a:r>
              <a:rPr lang="en-US" dirty="0"/>
              <a:t>Zeno</a:t>
            </a:r>
          </a:p>
          <a:p>
            <a:r>
              <a:rPr lang="en-US" dirty="0"/>
              <a:t>Hybrid stability</a:t>
            </a:r>
          </a:p>
        </p:txBody>
      </p:sp>
    </p:spTree>
    <p:extLst>
      <p:ext uri="{BB962C8B-B14F-4D97-AF65-F5344CB8AC3E}">
        <p14:creationId xmlns:p14="http://schemas.microsoft.com/office/powerpoint/2010/main" val="393583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8960-AB09-BE42-9E8A-A6C12B9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Thermostat automaton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6046-AC4B-ED49-9AE3-4BB081C8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6" y="1363489"/>
            <a:ext cx="5839084" cy="164789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5A7AC65-9D5F-4744-8882-C507A419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974529"/>
            <a:ext cx="595294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automaton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Thermostat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MonL"/>
              </a:rPr>
              <a:t>Real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 where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mi"/>
              </a:rPr>
              <a:t>&gt;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Status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MonL"/>
              </a:rPr>
              <a:t>enumeration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[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;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imbusRomNo9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variables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MonL"/>
              </a:rPr>
              <a:t>Real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 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Status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transitions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pre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≤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imbusRomNo9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trajectories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modeOn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NimbusSan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evolve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−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invariant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≤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8" name="Picture 4" descr="page75image7967904">
            <a:extLst>
              <a:ext uri="{FF2B5EF4-FFF2-40B4-BE49-F238E27FC236}">
                <a16:creationId xmlns:a16="http://schemas.microsoft.com/office/drawing/2014/main" id="{387B2CD3-C3A0-6049-BEE7-BAA0CA40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754063"/>
            <a:ext cx="45593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2A16590-659E-F647-9F4C-830CCB4ED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687" y="2107016"/>
            <a:ext cx="3538613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turnOff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pre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≥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u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modeOff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SanL"/>
              </a:rPr>
              <a:t> 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evolve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−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Kx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invariant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loc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txr"/>
              </a:rPr>
              <a:t>=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off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∧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x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xsy"/>
              </a:rPr>
              <a:t>≥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imbusRomNo9L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F79F-021D-0142-9021-2353BD38BB67}"/>
              </a:ext>
            </a:extLst>
          </p:cNvPr>
          <p:cNvSpPr txBox="1"/>
          <p:nvPr/>
        </p:nvSpPr>
        <p:spPr>
          <a:xfrm>
            <a:off x="8099832" y="5615806"/>
            <a:ext cx="325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Determinism vs nondeterminism</a:t>
            </a:r>
          </a:p>
          <a:p>
            <a:r>
              <a:rPr lang="en-US" dirty="0"/>
              <a:t>mode invariants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10717A-1B56-B04D-8DE4-739E88E1D64F}"/>
              </a:ext>
            </a:extLst>
          </p:cNvPr>
          <p:cNvCxnSpPr>
            <a:cxnSpLocks/>
          </p:cNvCxnSpPr>
          <p:nvPr/>
        </p:nvCxnSpPr>
        <p:spPr>
          <a:xfrm flipV="1">
            <a:off x="838200" y="3393409"/>
            <a:ext cx="0" cy="3099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AF9B8D-C8C8-6B4D-94D4-3F9EA0BD6C6E}"/>
              </a:ext>
            </a:extLst>
          </p:cNvPr>
          <p:cNvCxnSpPr>
            <a:cxnSpLocks/>
          </p:cNvCxnSpPr>
          <p:nvPr/>
        </p:nvCxnSpPr>
        <p:spPr>
          <a:xfrm>
            <a:off x="838200" y="6492875"/>
            <a:ext cx="29753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EDBFF9-1112-0E42-9E66-D56EEDC46BD1}"/>
              </a:ext>
            </a:extLst>
          </p:cNvPr>
          <p:cNvCxnSpPr>
            <a:cxnSpLocks/>
          </p:cNvCxnSpPr>
          <p:nvPr/>
        </p:nvCxnSpPr>
        <p:spPr>
          <a:xfrm>
            <a:off x="838200" y="4511675"/>
            <a:ext cx="2996610" cy="6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17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Recall from Lecture 1. language for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32837"/>
                <a:ext cx="6716486" cy="44558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0" dirty="0">
                    <a:latin typeface="+mj-lt"/>
                    <a:ea typeface="Cambria Math" panose="02040503050406030204" pitchFamily="18" charset="0"/>
                  </a:rPr>
                  <a:t>An </a:t>
                </a:r>
                <a:r>
                  <a:rPr lang="en-US" sz="2000" b="1" dirty="0">
                    <a:latin typeface="+mj-lt"/>
                    <a:ea typeface="Cambria Math" panose="02040503050406030204" pitchFamily="18" charset="0"/>
                  </a:rPr>
                  <a:t>automaton</a:t>
                </a:r>
                <a:r>
                  <a:rPr lang="en-US" sz="2000" b="0" dirty="0">
                    <a:latin typeface="+mj-lt"/>
                    <a:ea typeface="Cambria Math" panose="02040503050406030204" pitchFamily="18" charset="0"/>
                  </a:rPr>
                  <a:t> tuple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+mj-lt"/>
                  </a:rPr>
                  <a:t> is a set of variables;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is associated with a type,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1800" dirty="0">
                    <a:latin typeface="+mj-lt"/>
                  </a:rPr>
                  <a:t>A </a:t>
                </a:r>
                <a:r>
                  <a:rPr lang="en-US" sz="1800" b="1" dirty="0">
                    <a:latin typeface="+mj-lt"/>
                  </a:rPr>
                  <a:t>valuation</a:t>
                </a:r>
                <a:r>
                  <a:rPr lang="en-US" sz="1800" dirty="0"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latin typeface="+mj-lt"/>
                  </a:rPr>
                  <a:t> maps each variable in X to its type</a:t>
                </a:r>
              </a:p>
              <a:p>
                <a:pPr lvl="1"/>
                <a:r>
                  <a:rPr lang="en-US" sz="1800" dirty="0">
                    <a:latin typeface="+mj-lt"/>
                  </a:rPr>
                  <a:t>Set of all valuations: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800" dirty="0">
                    <a:latin typeface="+mj-lt"/>
                  </a:rPr>
                  <a:t> is the </a:t>
                </a:r>
                <a:r>
                  <a:rPr lang="en-US" sz="1800" b="1" dirty="0">
                    <a:latin typeface="+mj-lt"/>
                  </a:rPr>
                  <a:t>state space </a:t>
                </a:r>
                <a:endParaRPr lang="en-US" sz="18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 set of </a:t>
                </a:r>
                <a:r>
                  <a:rPr lang="en-US" sz="2000" b="1" dirty="0">
                    <a:latin typeface="+mj-lt"/>
                  </a:rPr>
                  <a:t>initial</a:t>
                </a:r>
                <a:r>
                  <a:rPr lang="en-US" sz="2000" dirty="0">
                    <a:latin typeface="+mj-lt"/>
                  </a:rPr>
                  <a:t> or </a:t>
                </a:r>
                <a:r>
                  <a:rPr lang="en-US" sz="2000" b="1" dirty="0">
                    <a:latin typeface="+mj-lt"/>
                  </a:rPr>
                  <a:t>start states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+mj-lt"/>
                  </a:rPr>
                  <a:t> is a set of names of </a:t>
                </a:r>
                <a:r>
                  <a:rPr lang="en-US" sz="2000" b="1" dirty="0">
                    <a:latin typeface="+mj-lt"/>
                  </a:rPr>
                  <a:t>actions</a:t>
                </a:r>
                <a:r>
                  <a:rPr lang="en-US" sz="2000" dirty="0">
                    <a:latin typeface="+mj-lt"/>
                  </a:rPr>
                  <a:t> or </a:t>
                </a:r>
                <a:r>
                  <a:rPr lang="en-US" sz="2000" b="1" dirty="0">
                    <a:latin typeface="+mj-lt"/>
                  </a:rPr>
                  <a:t>labels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is the set of </a:t>
                </a:r>
                <a:r>
                  <a:rPr lang="en-US" sz="2000" b="1" dirty="0">
                    <a:latin typeface="+mj-lt"/>
                  </a:rPr>
                  <a:t>transitions</a:t>
                </a:r>
              </a:p>
              <a:p>
                <a:pPr lvl="1"/>
                <a:r>
                  <a:rPr lang="en-US" sz="1800" dirty="0">
                    <a:latin typeface="+mj-lt"/>
                  </a:rPr>
                  <a:t>a transition is a triple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1800" dirty="0">
                    <a:latin typeface="+mj-lt"/>
                  </a:rPr>
                  <a:t> </a:t>
                </a:r>
              </a:p>
              <a:p>
                <a:pPr lvl="1"/>
                <a:r>
                  <a:rPr lang="en-US" sz="1800" dirty="0">
                    <a:latin typeface="+mj-lt"/>
                  </a:rPr>
                  <a:t>defined by </a:t>
                </a:r>
                <a:r>
                  <a:rPr lang="en-US" sz="1800" b="1" dirty="0">
                    <a:latin typeface="+mj-lt"/>
                  </a:rPr>
                  <a:t>pre and eff</a:t>
                </a:r>
              </a:p>
              <a:p>
                <a:pPr lvl="1"/>
                <a:r>
                  <a:rPr lang="en-US" sz="1800" dirty="0">
                    <a:latin typeface="+mj-lt"/>
                  </a:rPr>
                  <a:t>We write it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800" dirty="0">
                  <a:latin typeface="+mj-lt"/>
                </a:endParaRPr>
              </a:p>
              <a:p>
                <a:pPr marL="914400" lvl="2" indent="0">
                  <a:buNone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32837"/>
                <a:ext cx="6716486" cy="4455830"/>
              </a:xfrm>
              <a:blipFill>
                <a:blip r:embed="rId2"/>
                <a:stretch>
                  <a:fillRect l="-1134" t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4F07ED-781B-1D4D-AA8D-D7DA7592417C}"/>
              </a:ext>
            </a:extLst>
          </p:cNvPr>
          <p:cNvSpPr txBox="1"/>
          <p:nvPr/>
        </p:nvSpPr>
        <p:spPr>
          <a:xfrm>
            <a:off x="7795431" y="2757358"/>
            <a:ext cx="4113542" cy="33239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automaton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119FF"/>
                </a:solidFill>
              </a:rPr>
              <a:t>DijkstraTR</a:t>
            </a:r>
            <a:r>
              <a:rPr lang="en-US" sz="1400" dirty="0"/>
              <a:t>(</a:t>
            </a:r>
            <a:r>
              <a:rPr lang="en-US" sz="1400" dirty="0" err="1"/>
              <a:t>N:</a:t>
            </a:r>
            <a:r>
              <a:rPr lang="en-US" sz="1400" dirty="0" err="1">
                <a:solidFill>
                  <a:srgbClr val="00B050"/>
                </a:solidFill>
              </a:rPr>
              <a:t>Nat</a:t>
            </a:r>
            <a:r>
              <a:rPr lang="en-US" sz="1400" dirty="0"/>
              <a:t>, </a:t>
            </a:r>
            <a:r>
              <a:rPr lang="en-US" sz="1400" dirty="0" err="1"/>
              <a:t>K:</a:t>
            </a:r>
            <a:r>
              <a:rPr lang="en-US" sz="1400" dirty="0" err="1">
                <a:solidFill>
                  <a:srgbClr val="00B050"/>
                </a:solidFill>
              </a:rPr>
              <a:t>Nat</a:t>
            </a:r>
            <a:r>
              <a:rPr lang="en-US" sz="1400" dirty="0"/>
              <a:t>), </a:t>
            </a:r>
            <a:r>
              <a:rPr lang="en-US" sz="1400" b="1" dirty="0"/>
              <a:t>where</a:t>
            </a:r>
            <a:r>
              <a:rPr lang="en-US" sz="1400" dirty="0"/>
              <a:t> K &gt; N</a:t>
            </a:r>
          </a:p>
          <a:p>
            <a:r>
              <a:rPr lang="en-US" sz="1400" dirty="0"/>
              <a:t>  </a:t>
            </a:r>
            <a:r>
              <a:rPr lang="en-US" sz="1400" b="1" dirty="0"/>
              <a:t>type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119FF"/>
                </a:solidFill>
              </a:rPr>
              <a:t>ID</a:t>
            </a:r>
            <a:r>
              <a:rPr lang="en-US" sz="1400" dirty="0"/>
              <a:t>: </a:t>
            </a:r>
            <a:r>
              <a:rPr lang="en-US" sz="1400" b="1" dirty="0"/>
              <a:t>enumeration</a:t>
            </a:r>
            <a:r>
              <a:rPr lang="en-US" sz="1400" dirty="0"/>
              <a:t> [0,...,N-1]</a:t>
            </a:r>
          </a:p>
          <a:p>
            <a:r>
              <a:rPr lang="en-US" sz="1400" dirty="0"/>
              <a:t>  </a:t>
            </a:r>
            <a:r>
              <a:rPr lang="en-US" sz="1400" b="1" dirty="0"/>
              <a:t>type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119FF"/>
                </a:solidFill>
              </a:rPr>
              <a:t>Val</a:t>
            </a:r>
            <a:r>
              <a:rPr lang="en-US" sz="1400" dirty="0"/>
              <a:t>: </a:t>
            </a:r>
            <a:r>
              <a:rPr lang="en-US" sz="1400" b="1" dirty="0"/>
              <a:t>enumeration</a:t>
            </a:r>
            <a:r>
              <a:rPr lang="en-US" sz="1400" dirty="0"/>
              <a:t> [0,...,K]</a:t>
            </a:r>
          </a:p>
          <a:p>
            <a:r>
              <a:rPr lang="en-US" sz="1400" dirty="0"/>
              <a:t>  </a:t>
            </a:r>
            <a:r>
              <a:rPr lang="en-US" sz="1400" b="1" dirty="0"/>
              <a:t>actions</a:t>
            </a:r>
          </a:p>
          <a:p>
            <a:r>
              <a:rPr lang="en-US" sz="1400" dirty="0"/>
              <a:t>      </a:t>
            </a:r>
            <a:r>
              <a:rPr lang="en-US" sz="1400" dirty="0">
                <a:solidFill>
                  <a:srgbClr val="0119FF"/>
                </a:solidFill>
              </a:rPr>
              <a:t>update</a:t>
            </a:r>
            <a:r>
              <a:rPr lang="en-US" sz="1400" dirty="0"/>
              <a:t>(</a:t>
            </a:r>
            <a:r>
              <a:rPr lang="en-US" sz="1400" dirty="0" err="1"/>
              <a:t>i:ID</a:t>
            </a:r>
            <a:r>
              <a:rPr lang="en-US" sz="1400" dirty="0"/>
              <a:t>)</a:t>
            </a:r>
          </a:p>
          <a:p>
            <a:r>
              <a:rPr lang="en-US" sz="1400" dirty="0"/>
              <a:t>  </a:t>
            </a:r>
            <a:r>
              <a:rPr lang="en-US" sz="1400" b="1" dirty="0"/>
              <a:t>variables</a:t>
            </a:r>
          </a:p>
          <a:p>
            <a:r>
              <a:rPr lang="en-US" sz="1400" dirty="0"/>
              <a:t>      </a:t>
            </a:r>
            <a:r>
              <a:rPr lang="en-US" sz="1400" dirty="0">
                <a:solidFill>
                  <a:srgbClr val="0119FF"/>
                </a:solidFill>
              </a:rPr>
              <a:t>x</a:t>
            </a:r>
            <a:r>
              <a:rPr lang="en-US" sz="1400" dirty="0"/>
              <a:t>:[ID -&gt; Val]</a:t>
            </a:r>
          </a:p>
          <a:p>
            <a:r>
              <a:rPr lang="en-US" sz="1400" dirty="0"/>
              <a:t>   </a:t>
            </a:r>
            <a:r>
              <a:rPr lang="en-US" sz="1400" b="1" dirty="0"/>
              <a:t>transitions</a:t>
            </a:r>
          </a:p>
          <a:p>
            <a:r>
              <a:rPr lang="en-US" sz="1400" dirty="0"/>
              <a:t>      </a:t>
            </a:r>
            <a:r>
              <a:rPr lang="en-US" sz="1400" dirty="0">
                <a:solidFill>
                  <a:srgbClr val="0119FF"/>
                </a:solidFill>
              </a:rPr>
              <a:t>update</a:t>
            </a:r>
            <a:r>
              <a:rPr lang="en-US" sz="1400" dirty="0"/>
              <a:t>(</a:t>
            </a:r>
            <a:r>
              <a:rPr lang="en-US" sz="1400" dirty="0" err="1"/>
              <a:t>i:ID</a:t>
            </a:r>
            <a:r>
              <a:rPr lang="en-US" sz="1400" dirty="0"/>
              <a:t>) </a:t>
            </a:r>
          </a:p>
          <a:p>
            <a:r>
              <a:rPr lang="en-US" sz="1400" b="1" dirty="0"/>
              <a:t>        pre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= 0 /\ x[</a:t>
            </a:r>
            <a:r>
              <a:rPr lang="en-US" sz="1400" dirty="0" err="1"/>
              <a:t>i</a:t>
            </a:r>
            <a:r>
              <a:rPr lang="en-US" sz="1400" dirty="0"/>
              <a:t>] = x[N-1]</a:t>
            </a:r>
          </a:p>
          <a:p>
            <a:r>
              <a:rPr lang="en-US" sz="1400" dirty="0"/>
              <a:t>        </a:t>
            </a:r>
            <a:r>
              <a:rPr lang="en-US" sz="1400" b="1" dirty="0"/>
              <a:t>eff</a:t>
            </a:r>
            <a:r>
              <a:rPr lang="en-US" sz="1400" dirty="0"/>
              <a:t> x[</a:t>
            </a:r>
            <a:r>
              <a:rPr lang="en-US" sz="1400" dirty="0" err="1"/>
              <a:t>i</a:t>
            </a:r>
            <a:r>
              <a:rPr lang="en-US" sz="1400" dirty="0"/>
              <a:t>] := (x[</a:t>
            </a:r>
            <a:r>
              <a:rPr lang="en-US" sz="1400" dirty="0" err="1"/>
              <a:t>i</a:t>
            </a:r>
            <a:r>
              <a:rPr lang="en-US" sz="1400" dirty="0"/>
              <a:t>] + 1) %  K</a:t>
            </a:r>
          </a:p>
          <a:p>
            <a:r>
              <a:rPr lang="en-US" sz="1400" dirty="0"/>
              <a:t>   </a:t>
            </a:r>
          </a:p>
          <a:p>
            <a:r>
              <a:rPr lang="en-US" sz="1400" dirty="0"/>
              <a:t>       </a:t>
            </a:r>
            <a:r>
              <a:rPr lang="en-US" sz="1400" dirty="0">
                <a:solidFill>
                  <a:srgbClr val="0119FF"/>
                </a:solidFill>
              </a:rPr>
              <a:t>update</a:t>
            </a:r>
            <a:r>
              <a:rPr lang="en-US" sz="1400" dirty="0"/>
              <a:t>(</a:t>
            </a:r>
            <a:r>
              <a:rPr lang="en-US" sz="1400" dirty="0" err="1"/>
              <a:t>i:ID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pre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&gt;0  /\ x[</a:t>
            </a:r>
            <a:r>
              <a:rPr lang="en-US" sz="1400" dirty="0" err="1"/>
              <a:t>i</a:t>
            </a:r>
            <a:r>
              <a:rPr lang="en-US" sz="1400" dirty="0"/>
              <a:t>] ~= x[i-1]</a:t>
            </a:r>
          </a:p>
          <a:p>
            <a:r>
              <a:rPr lang="en-US" sz="1400" dirty="0"/>
              <a:t>         </a:t>
            </a:r>
            <a:r>
              <a:rPr lang="en-US" sz="1400" b="1" dirty="0"/>
              <a:t>eff</a:t>
            </a:r>
            <a:r>
              <a:rPr lang="en-US" sz="1400" dirty="0"/>
              <a:t> x[</a:t>
            </a:r>
            <a:r>
              <a:rPr lang="en-US" sz="1400" dirty="0" err="1"/>
              <a:t>i</a:t>
            </a:r>
            <a:r>
              <a:rPr lang="en-US" sz="1400" dirty="0"/>
              <a:t>] := x[i-1]</a:t>
            </a:r>
          </a:p>
        </p:txBody>
      </p:sp>
    </p:spTree>
    <p:extLst>
      <p:ext uri="{BB962C8B-B14F-4D97-AF65-F5344CB8AC3E}">
        <p14:creationId xmlns:p14="http://schemas.microsoft.com/office/powerpoint/2010/main" val="15796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CCC8D5-96B3-8D43-B38C-2C89D12A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103D87-9FF5-4644-9699-65B2A8E62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3500"/>
                <a:ext cx="8562747" cy="55245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For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j-lt"/>
                  </a:rPr>
                  <a:t> and time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>
                    <a:latin typeface="+mj-lt"/>
                  </a:rPr>
                  <a:t> of the form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[0,∞)</m:t>
                    </m:r>
                  </m:oMath>
                </a14:m>
                <a:r>
                  <a:rPr lang="en-US" dirty="0">
                    <a:latin typeface="+mj-lt"/>
                  </a:rPr>
                  <a:t>, a </a:t>
                </a:r>
                <a:r>
                  <a:rPr lang="en-US" b="1" i="1" dirty="0">
                    <a:latin typeface="+mj-lt"/>
                  </a:rPr>
                  <a:t>trajectory</a:t>
                </a:r>
                <a:r>
                  <a:rPr lang="en-US" dirty="0"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j-lt"/>
                  </a:rPr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We will specify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𝜏</m:t>
                    </m:r>
                  </m:oMath>
                </a14:m>
                <a:r>
                  <a:rPr lang="en-US" dirty="0">
                    <a:latin typeface="+mj-lt"/>
                  </a:rPr>
                  <a:t> as </a:t>
                </a:r>
                <a:r>
                  <a:rPr lang="en-US" i="1" dirty="0">
                    <a:latin typeface="+mj-lt"/>
                  </a:rPr>
                  <a:t>solutions of </a:t>
                </a:r>
                <a:r>
                  <a:rPr lang="en-US" dirty="0">
                    <a:latin typeface="+mj-lt"/>
                  </a:rPr>
                  <a:t>differential</a:t>
                </a:r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equations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latin typeface="+mj-lt"/>
                  </a:rPr>
                  <a:t>first state </a:t>
                </a:r>
                <a:r>
                  <a:rPr lang="en-US" dirty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+mj-lt"/>
                  </a:rPr>
                  <a:t> is right closed then the </a:t>
                </a:r>
                <a:r>
                  <a:rPr lang="en-US" b="1" dirty="0">
                    <a:latin typeface="+mj-lt"/>
                  </a:rPr>
                  <a:t>limit state </a:t>
                </a:r>
                <a:r>
                  <a:rPr lang="en-US" dirty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+mj-lt"/>
                  </a:rPr>
                  <a:t> is finite then </a:t>
                </a:r>
                <a:r>
                  <a:rPr lang="en-US" b="1" dirty="0">
                    <a:latin typeface="+mj-lt"/>
                  </a:rPr>
                  <a:t>duration</a:t>
                </a:r>
                <a:r>
                  <a:rPr lang="en-US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𝑑𝑢𝑟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>
                    <a:latin typeface="+mj-lt"/>
                  </a:rPr>
                  <a:t>Domain</a:t>
                </a:r>
                <a:r>
                  <a:rPr lang="en-US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A </a:t>
                </a:r>
                <a:r>
                  <a:rPr lang="en-US" b="1" dirty="0">
                    <a:latin typeface="+mj-lt"/>
                  </a:rPr>
                  <a:t>point trajectory </a:t>
                </a:r>
                <a:r>
                  <a:rPr lang="en-US" dirty="0">
                    <a:latin typeface="+mj-lt"/>
                  </a:rPr>
                  <a:t>is a trajectory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=[0,0]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A </a:t>
                </a:r>
                <a:r>
                  <a:rPr lang="en-US" b="1" dirty="0">
                    <a:latin typeface="+mj-lt"/>
                  </a:rPr>
                  <a:t>prefix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, is a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𝑑𝑜𝑚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103D87-9FF5-4644-9699-65B2A8E62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3500"/>
                <a:ext cx="8562747" cy="5524500"/>
              </a:xfrm>
              <a:blipFill>
                <a:blip r:embed="rId2"/>
                <a:stretch>
                  <a:fillRect l="-1183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F4DEA1-D5CF-644A-A620-A7737FC17A24}"/>
              </a:ext>
            </a:extLst>
          </p:cNvPr>
          <p:cNvCxnSpPr>
            <a:cxnSpLocks/>
          </p:cNvCxnSpPr>
          <p:nvPr/>
        </p:nvCxnSpPr>
        <p:spPr>
          <a:xfrm flipV="1">
            <a:off x="9400953" y="1333500"/>
            <a:ext cx="0" cy="3099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071391-3BED-EB4D-AA9B-06704C74EC37}"/>
              </a:ext>
            </a:extLst>
          </p:cNvPr>
          <p:cNvCxnSpPr>
            <a:cxnSpLocks/>
          </p:cNvCxnSpPr>
          <p:nvPr/>
        </p:nvCxnSpPr>
        <p:spPr>
          <a:xfrm>
            <a:off x="9400953" y="4432966"/>
            <a:ext cx="259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4C4FC0-92D4-324C-BB04-964C40A1FA8D}"/>
              </a:ext>
            </a:extLst>
          </p:cNvPr>
          <p:cNvCxnSpPr>
            <a:cxnSpLocks/>
          </p:cNvCxnSpPr>
          <p:nvPr/>
        </p:nvCxnSpPr>
        <p:spPr>
          <a:xfrm>
            <a:off x="9400953" y="2451766"/>
            <a:ext cx="25713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9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Automaton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97286" cy="46672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Θ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𝒯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+mj-lt"/>
                  <a:ea typeface="Cambria Math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set of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state variables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𝑣𝑎𝑙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set of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states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set of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start states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set of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actions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A= E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∪ H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 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𝑄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𝑄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+mj-lt"/>
                  <a:ea typeface="Cambria Math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/>
                      </a:rPr>
                      <m:t>𝒯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+mj-lt"/>
                  </a:rPr>
                  <a:t>: </a:t>
                </a: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set of </a:t>
                </a: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trajectories</a:t>
                </a: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 for X</a:t>
                </a:r>
                <a:r>
                  <a:rPr lang="en-US" i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which is closed under </a:t>
                </a: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prefix, suffix, and concatenation</a:t>
                </a:r>
              </a:p>
              <a:p>
                <a:pPr>
                  <a:lnSpc>
                    <a:spcPct val="11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97286" cy="4667250"/>
              </a:xfrm>
              <a:blipFill>
                <a:blip r:embed="rId3"/>
                <a:stretch>
                  <a:fillRect l="-1843" t="-1635" r="-461" b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10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Semantics: Executions and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751113" y="1600200"/>
                <a:ext cx="6183083" cy="51054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+mj-lt"/>
                  </a:rPr>
                  <a:t>An </a:t>
                </a:r>
                <a:r>
                  <a:rPr lang="en-US" b="1" i="1" dirty="0">
                    <a:solidFill>
                      <a:srgbClr val="0070C0"/>
                    </a:solidFill>
                    <a:latin typeface="+mj-lt"/>
                  </a:rPr>
                  <a:t>execution </a:t>
                </a:r>
                <a:r>
                  <a:rPr lang="en-US" dirty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𝒜</m:t>
                    </m:r>
                  </m:oMath>
                </a14:m>
                <a:r>
                  <a:rPr lang="en-US" dirty="0">
                    <a:latin typeface="+mj-lt"/>
                  </a:rPr>
                  <a:t> is an (possibly infinite) alternating sequence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</m:oMath>
                </a14:m>
                <a:r>
                  <a:rPr lang="en-US" dirty="0">
                    <a:latin typeface="+mj-lt"/>
                  </a:rPr>
                  <a:t> where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latin typeface="+mj-lt"/>
                    <a:ea typeface="Cambria Math"/>
                  </a:rPr>
                  <a:t>∀ </a:t>
                </a:r>
                <a:r>
                  <a:rPr lang="en-US" dirty="0" err="1">
                    <a:latin typeface="+mj-lt"/>
                    <a:ea typeface="Cambria Math"/>
                  </a:rPr>
                  <a:t>i</a:t>
                </a:r>
                <a:r>
                  <a:rPr lang="en-US" dirty="0">
                    <a:latin typeface="+mj-lt"/>
                    <a:ea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⟶</m:t>
                          </m:r>
                        </m:e>
                      </m:mr>
                    </m:m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𝑓𝑠𝑡𝑎𝑡𝑒</m:t>
                    </m:r>
                  </m:oMath>
                </a14:m>
                <a:endParaRPr lang="en-US" b="0" dirty="0">
                  <a:latin typeface="+mj-lt"/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latin typeface="+mj-lt"/>
                    <a:ea typeface="Cambria Math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.</a:t>
                </a:r>
                <a:r>
                  <a:rPr lang="en-US" dirty="0" err="1">
                    <a:latin typeface="+mj-lt"/>
                  </a:rPr>
                  <a:t>fstate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  <a:ea typeface="Cambria Math"/>
                  </a:rPr>
                  <a:t>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/>
                      </a:rPr>
                      <m:t>Θ</m:t>
                    </m:r>
                  </m:oMath>
                </a14:m>
                <a:r>
                  <a:rPr lang="en-US" dirty="0">
                    <a:latin typeface="+mj-lt"/>
                  </a:rPr>
                  <a:t>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is an </a:t>
                </a:r>
                <a:r>
                  <a:rPr lang="en-US" b="1" dirty="0">
                    <a:latin typeface="+mj-lt"/>
                  </a:rPr>
                  <a:t>execution</a:t>
                </a:r>
                <a:endParaRPr lang="en-US" b="1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Execs</a:t>
                </a:r>
                <a14:m>
                  <m:oMath xmlns:m="http://schemas.openxmlformats.org/officeDocument/2006/math">
                    <m:r>
                      <a:rPr lang="en-US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𝓐</m:t>
                    </m:r>
                  </m:oMath>
                </a14:m>
                <a:r>
                  <a:rPr lang="en-US" b="1" baseline="-25000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set of all executions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First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𝑓𝑠𝑡𝑎𝑡𝑒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is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finite and closed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</m:oMath>
                </a14:m>
                <a:endParaRPr lang="en-US" b="0" dirty="0">
                  <a:latin typeface="+mj-lt"/>
                  <a:ea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A 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is </a:t>
                </a:r>
                <a:r>
                  <a:rPr lang="en-US" i="1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reachable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 if there exists an execution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𝑙𝑠𝑡𝑎𝑡𝑒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+mj-lt"/>
                  <a:ea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1113" y="1600200"/>
                <a:ext cx="6183083" cy="5105400"/>
              </a:xfrm>
              <a:blipFill>
                <a:blip r:embed="rId2"/>
                <a:stretch>
                  <a:fillRect l="-1643" t="-995" r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6934200" y="16764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934200" y="54102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34200" y="3429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08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800600" y="1600201"/>
                <a:ext cx="54864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automaton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Bouncingball</a:t>
                </a:r>
                <a:r>
                  <a:rPr lang="en-US" sz="1800" dirty="0">
                    <a:solidFill>
                      <a:schemeClr val="tx1"/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c,h,g</a:t>
                </a:r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      variables: </a:t>
                </a:r>
                <a:r>
                  <a:rPr lang="en-US" sz="1800" dirty="0">
                    <a:solidFill>
                      <a:schemeClr val="tx1"/>
                    </a:solidFill>
                  </a:rPr>
                  <a:t>x: Reals := h, v: Reals := 0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      actions: </a:t>
                </a:r>
                <a:r>
                  <a:rPr lang="en-US" sz="1800" dirty="0">
                    <a:solidFill>
                      <a:schemeClr val="tx1"/>
                    </a:solidFill>
                  </a:rPr>
                  <a:t>bounce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      transitions: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            </a:t>
                </a:r>
                <a:r>
                  <a:rPr lang="en-US" sz="1800" dirty="0">
                    <a:solidFill>
                      <a:schemeClr val="tx1"/>
                    </a:solidFill>
                  </a:rPr>
                  <a:t>bounce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	pre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x = 0 /\ v &lt; 0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	eff </a:t>
                </a:r>
                <a:r>
                  <a:rPr lang="en-US" sz="1800" dirty="0">
                    <a:solidFill>
                      <a:schemeClr val="tx1"/>
                    </a:solidFill>
                  </a:rPr>
                  <a:t>v := -cv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       trajectories: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	</a:t>
                </a:r>
                <a:r>
                  <a:rPr lang="en-US" sz="1800" dirty="0">
                    <a:solidFill>
                      <a:schemeClr val="tx1"/>
                    </a:solidFill>
                  </a:rPr>
                  <a:t>Loc1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	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evolve </a:t>
                </a:r>
                <a:r>
                  <a:rPr lang="en-US" sz="1800" dirty="0">
                    <a:solidFill>
                      <a:schemeClr val="tx1"/>
                    </a:solidFill>
                  </a:rPr>
                  <a:t>d(x) = v; d(v) = -g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	invariant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00600" y="1600201"/>
                <a:ext cx="5486400" cy="4525963"/>
              </a:xfrm>
              <a:blipFill>
                <a:blip r:embed="rId3"/>
                <a:stretch>
                  <a:fillRect l="-92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972602" y="3593355"/>
                <a:ext cx="1600200" cy="1219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Loc</a:t>
                </a:r>
                <a:r>
                  <a:rPr lang="en-US" dirty="0">
                    <a:solidFill>
                      <a:schemeClr val="tx1"/>
                    </a:solidFill>
                  </a:rPr>
                  <a:t>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14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1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1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602" y="3593355"/>
                <a:ext cx="1600200" cy="1219200"/>
              </a:xfrm>
              <a:prstGeom prst="ellipse">
                <a:avLst/>
              </a:prstGeom>
              <a:blipFill>
                <a:blip r:embed="rId4"/>
                <a:stretch>
                  <a:fillRect t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/>
          <p:cNvCxnSpPr>
            <a:stCxn id="6" idx="1"/>
            <a:endCxn id="6" idx="7"/>
          </p:cNvCxnSpPr>
          <p:nvPr/>
        </p:nvCxnSpPr>
        <p:spPr>
          <a:xfrm rot="5400000" flipH="1" flipV="1">
            <a:off x="2772702" y="3206147"/>
            <a:ext cx="12700" cy="1131512"/>
          </a:xfrm>
          <a:prstGeom prst="curvedConnector3">
            <a:avLst>
              <a:gd name="adj1" fmla="val 521358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6349" y="584654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Representation used in many articles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60482" y="2124599"/>
            <a:ext cx="13500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bounce</a:t>
            </a:r>
            <a:endParaRPr lang="en-US" i="1" dirty="0"/>
          </a:p>
          <a:p>
            <a:pPr algn="ctr"/>
            <a:r>
              <a:rPr lang="en-US" i="1" dirty="0"/>
              <a:t>x = 0 /\ v &lt; 0</a:t>
            </a:r>
          </a:p>
          <a:p>
            <a:pPr algn="ctr"/>
            <a:r>
              <a:rPr lang="en-US" i="1" dirty="0"/>
              <a:t>v’ := -cv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1439202" y="420295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19317" y="4294123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x:= 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Lecture Slides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en-US" dirty="0"/>
              <a:t>Sayan Mitra</a:t>
            </a:r>
            <a:r>
              <a:rPr lang="de-DE" dirty="0"/>
              <a:t> </a:t>
            </a:r>
            <a:r>
              <a:rPr lang="de-DE" dirty="0" err="1"/>
              <a:t>mitras@illinois.edu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4F3E2E-D247-8B4E-A245-B00FC243FC2D}"/>
              </a:ext>
            </a:extLst>
          </p:cNvPr>
          <p:cNvSpPr/>
          <p:nvPr/>
        </p:nvSpPr>
        <p:spPr>
          <a:xfrm>
            <a:off x="9824720" y="4812555"/>
            <a:ext cx="1473200" cy="1293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 invariant, not to be confused with invariants of the automaton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69887C-AE55-6F47-8DC8-DB07A46E0A50}"/>
              </a:ext>
            </a:extLst>
          </p:cNvPr>
          <p:cNvCxnSpPr>
            <a:stCxn id="4" idx="1"/>
          </p:cNvCxnSpPr>
          <p:nvPr/>
        </p:nvCxnSpPr>
        <p:spPr>
          <a:xfrm flipH="1">
            <a:off x="7498080" y="5459358"/>
            <a:ext cx="2326640" cy="5752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EE034C-8AD9-8041-8F31-54AA6E2C1DC2}"/>
              </a:ext>
            </a:extLst>
          </p:cNvPr>
          <p:cNvCxnSpPr>
            <a:cxnSpLocks/>
          </p:cNvCxnSpPr>
          <p:nvPr/>
        </p:nvCxnSpPr>
        <p:spPr>
          <a:xfrm flipV="1">
            <a:off x="8826795" y="999460"/>
            <a:ext cx="0" cy="3099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6D5AF5-950C-C34C-BB9F-FEAA856B6262}"/>
              </a:ext>
            </a:extLst>
          </p:cNvPr>
          <p:cNvCxnSpPr>
            <a:cxnSpLocks/>
          </p:cNvCxnSpPr>
          <p:nvPr/>
        </p:nvCxnSpPr>
        <p:spPr>
          <a:xfrm>
            <a:off x="8826795" y="4098926"/>
            <a:ext cx="29753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841EFE-DACB-4D44-9E14-802ADF067B18}"/>
              </a:ext>
            </a:extLst>
          </p:cNvPr>
          <p:cNvCxnSpPr>
            <a:cxnSpLocks/>
          </p:cNvCxnSpPr>
          <p:nvPr/>
        </p:nvCxnSpPr>
        <p:spPr>
          <a:xfrm>
            <a:off x="8826795" y="2117726"/>
            <a:ext cx="2996610" cy="6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1934</Words>
  <Application>Microsoft Macintosh PowerPoint</Application>
  <PresentationFormat>Widescreen</PresentationFormat>
  <Paragraphs>284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Comic Sans MS</vt:lpstr>
      <vt:lpstr>NimbusMonL</vt:lpstr>
      <vt:lpstr>NimbusRomNo9L</vt:lpstr>
      <vt:lpstr>NimbusSanL</vt:lpstr>
      <vt:lpstr>rtxmi</vt:lpstr>
      <vt:lpstr>rtxr</vt:lpstr>
      <vt:lpstr>txsy</vt:lpstr>
      <vt:lpstr>Office Theme</vt:lpstr>
      <vt:lpstr>Modeling Cyberphysical Systems</vt:lpstr>
      <vt:lpstr>Map of CPS models</vt:lpstr>
      <vt:lpstr>Outline</vt:lpstr>
      <vt:lpstr>Thermostat automaton</vt:lpstr>
      <vt:lpstr>Recall from Lecture 1. language for automata</vt:lpstr>
      <vt:lpstr>Trajectories</vt:lpstr>
      <vt:lpstr>Hybrid Automaton</vt:lpstr>
      <vt:lpstr>Semantics: Executions and Traces</vt:lpstr>
      <vt:lpstr>Bouncing Ball</vt:lpstr>
      <vt:lpstr>Urgency: Must transitions</vt:lpstr>
      <vt:lpstr>Another Example: Periodically Sending Process</vt:lpstr>
      <vt:lpstr>Zeno’s Paradox</vt:lpstr>
      <vt:lpstr>Defining stability of hybrid automata</vt:lpstr>
      <vt:lpstr>PowerPoint Presentation</vt:lpstr>
      <vt:lpstr>PowerPoint Presentation</vt:lpstr>
      <vt:lpstr>Special kinds of executions</vt:lpstr>
      <vt:lpstr>Rimless wheel</vt:lpstr>
      <vt:lpstr>Invariants and reachability</vt:lpstr>
      <vt:lpstr>Summary: Things to watch out for in  hybrid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Cyberphysical Systems</dc:title>
  <dc:creator>Mitra, Sayan</dc:creator>
  <cp:lastModifiedBy>Mitra, Sayan</cp:lastModifiedBy>
  <cp:revision>46</cp:revision>
  <dcterms:created xsi:type="dcterms:W3CDTF">2019-09-17T14:48:50Z</dcterms:created>
  <dcterms:modified xsi:type="dcterms:W3CDTF">2021-10-07T15:12:51Z</dcterms:modified>
</cp:coreProperties>
</file>